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4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  <p:sldMasterId id="2147483665" r:id="rId2"/>
  </p:sldMasterIdLst>
  <p:notesMasterIdLst>
    <p:notesMasterId r:id="rId52"/>
  </p:notesMasterIdLst>
  <p:sldIdLst>
    <p:sldId id="256" r:id="rId3"/>
    <p:sldId id="258" r:id="rId4"/>
    <p:sldId id="271" r:id="rId5"/>
    <p:sldId id="394" r:id="rId6"/>
    <p:sldId id="395" r:id="rId7"/>
    <p:sldId id="396" r:id="rId8"/>
    <p:sldId id="397" r:id="rId9"/>
    <p:sldId id="305" r:id="rId10"/>
    <p:sldId id="388" r:id="rId11"/>
    <p:sldId id="393" r:id="rId12"/>
    <p:sldId id="389" r:id="rId13"/>
    <p:sldId id="390" r:id="rId14"/>
    <p:sldId id="315" r:id="rId15"/>
    <p:sldId id="398" r:id="rId16"/>
    <p:sldId id="399" r:id="rId17"/>
    <p:sldId id="400" r:id="rId18"/>
    <p:sldId id="363" r:id="rId19"/>
    <p:sldId id="404" r:id="rId20"/>
    <p:sldId id="405" r:id="rId21"/>
    <p:sldId id="407" r:id="rId22"/>
    <p:sldId id="392" r:id="rId23"/>
    <p:sldId id="379" r:id="rId24"/>
    <p:sldId id="377" r:id="rId25"/>
    <p:sldId id="380" r:id="rId26"/>
    <p:sldId id="381" r:id="rId27"/>
    <p:sldId id="382" r:id="rId28"/>
    <p:sldId id="387" r:id="rId29"/>
    <p:sldId id="384" r:id="rId30"/>
    <p:sldId id="385" r:id="rId31"/>
    <p:sldId id="386" r:id="rId32"/>
    <p:sldId id="383" r:id="rId33"/>
    <p:sldId id="364" r:id="rId34"/>
    <p:sldId id="401" r:id="rId35"/>
    <p:sldId id="402" r:id="rId36"/>
    <p:sldId id="403" r:id="rId37"/>
    <p:sldId id="378" r:id="rId38"/>
    <p:sldId id="367" r:id="rId39"/>
    <p:sldId id="351" r:id="rId40"/>
    <p:sldId id="368" r:id="rId41"/>
    <p:sldId id="369" r:id="rId42"/>
    <p:sldId id="370" r:id="rId43"/>
    <p:sldId id="375" r:id="rId44"/>
    <p:sldId id="374" r:id="rId45"/>
    <p:sldId id="372" r:id="rId46"/>
    <p:sldId id="373" r:id="rId47"/>
    <p:sldId id="376" r:id="rId48"/>
    <p:sldId id="318" r:id="rId49"/>
    <p:sldId id="290" r:id="rId50"/>
    <p:sldId id="337" r:id="rId51"/>
  </p:sldIdLst>
  <p:sldSz cx="9144000" cy="5143500" type="screen16x9"/>
  <p:notesSz cx="6858000" cy="9144000"/>
  <p:embeddedFontLst>
    <p:embeddedFont>
      <p:font typeface="Merriweather" panose="020B0604020202020204" charset="0"/>
      <p:regular r:id="rId53"/>
      <p:bold r:id="rId54"/>
      <p:italic r:id="rId55"/>
      <p:boldItalic r:id="rId56"/>
    </p:embeddedFont>
    <p:embeddedFont>
      <p:font typeface="Britannic Bold" panose="020B0903060703020204" pitchFamily="34" charset="0"/>
      <p:regular r:id="rId57"/>
    </p:embeddedFont>
    <p:embeddedFont>
      <p:font typeface="Tahoma" panose="020B0604030504040204" pitchFamily="34" charset="0"/>
      <p:regular r:id="rId58"/>
      <p:bold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Arial Narrow" panose="020B0606020202030204" pitchFamily="34" charset="0"/>
      <p:regular r:id="rId64"/>
      <p:bold r:id="rId65"/>
      <p:italic r:id="rId66"/>
      <p:boldItalic r:id="rId67"/>
    </p:embeddedFont>
    <p:embeddedFont>
      <p:font typeface="Open Sans" panose="020B0604020202020204" charset="0"/>
      <p:regular r:id="rId68"/>
      <p:bold r:id="rId69"/>
      <p:italic r:id="rId70"/>
      <p:boldItalic r:id="rId71"/>
    </p:embeddedFont>
    <p:embeddedFont>
      <p:font typeface="Impact" panose="020B0806030902050204" pitchFamily="34" charset="0"/>
      <p:regular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800"/>
    <a:srgbClr val="FF9900"/>
    <a:srgbClr val="CD9905"/>
    <a:srgbClr val="F2A7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1EF70611-B6F2-44C6-90AD-496DDB2FE6C3}">
  <a:tblStyle styleId="{1EF70611-B6F2-44C6-90AD-496DDB2FE6C3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5" autoAdjust="0"/>
    <p:restoredTop sz="94660"/>
  </p:normalViewPr>
  <p:slideViewPr>
    <p:cSldViewPr>
      <p:cViewPr>
        <p:scale>
          <a:sx n="70" d="100"/>
          <a:sy n="70" d="100"/>
        </p:scale>
        <p:origin x="-1296" y="-12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font" Target="fonts/font3.fntdata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font" Target="fonts/font1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5.fntdata"/><Relationship Id="rId61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77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2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font" Target="fonts/font18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dk1">
                  <a:tint val="9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4"/>
            <c:bubble3D val="0"/>
            <c:spPr>
              <a:solidFill>
                <a:schemeClr val="dk1">
                  <a:tint val="3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5"/>
            <c:bubble3D val="0"/>
            <c:spPr>
              <a:solidFill>
                <a:schemeClr val="dk1">
                  <a:tint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6"/>
            <c:bubble3D val="0"/>
            <c:spPr>
              <a:solidFill>
                <a:schemeClr val="dk1">
                  <a:tint val="8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7"/>
            <c:bubble3D val="0"/>
            <c:spPr>
              <a:solidFill>
                <a:schemeClr val="dk1">
                  <a:tint val="8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8"/>
            <c:bubble3D val="0"/>
            <c:spPr>
              <a:solidFill>
                <a:schemeClr val="dk1">
                  <a:tint val="5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9"/>
            <c:bubble3D val="0"/>
            <c:spPr>
              <a:solidFill>
                <a:schemeClr val="dk1">
                  <a:tint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0"/>
            <c:bubble3D val="0"/>
            <c:spPr>
              <a:solidFill>
                <a:schemeClr val="dk1">
                  <a:tint val="9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6"/>
              <c:layout>
                <c:manualLayout>
                  <c:x val="-3.0413366663458979E-2"/>
                  <c:y val="-6.4295712776308245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841851452459652"/>
                      <c:h val="9.4795226963328372E-2"/>
                    </c:manualLayout>
                  </c15:layout>
                </c:ext>
              </c:extLst>
            </c:dLbl>
            <c:dLbl>
              <c:idx val="7"/>
              <c:layout>
                <c:manualLayout>
                  <c:x val="-0.12724459629636631"/>
                  <c:y val="-0.16076701137699154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-2.6391500242494887E-2"/>
                  <c:y val="-3.2112204255870043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960457188382883"/>
                      <c:h val="7.5527904409806348E-2"/>
                    </c:manualLayout>
                  </c15:layout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Plan1!$A$2:$A$12</c:f>
              <c:strCache>
                <c:ptCount val="11"/>
                <c:pt idx="0">
                  <c:v>Java</c:v>
                </c:pt>
                <c:pt idx="1">
                  <c:v>C  </c:v>
                </c:pt>
                <c:pt idx="2">
                  <c:v>C++</c:v>
                </c:pt>
                <c:pt idx="3">
                  <c:v>Python</c:v>
                </c:pt>
                <c:pt idx="4">
                  <c:v>C#</c:v>
                </c:pt>
                <c:pt idx="5">
                  <c:v>PHP </c:v>
                </c:pt>
                <c:pt idx="6">
                  <c:v>Visual Basic .Net</c:v>
                </c:pt>
                <c:pt idx="7">
                  <c:v>JavaScript </c:v>
                </c:pt>
                <c:pt idx="8">
                  <c:v>Delphi/Object Pascal</c:v>
                </c:pt>
                <c:pt idx="9">
                  <c:v>Go</c:v>
                </c:pt>
                <c:pt idx="10">
                  <c:v>Outras</c:v>
                </c:pt>
              </c:strCache>
            </c:strRef>
          </c:cat>
          <c:val>
            <c:numRef>
              <c:f>Plan1!$B$2:$B$12</c:f>
              <c:numCache>
                <c:formatCode>General</c:formatCode>
                <c:ptCount val="11"/>
                <c:pt idx="0">
                  <c:v>13.773999999999999</c:v>
                </c:pt>
                <c:pt idx="1">
                  <c:v>7.3209999999999997</c:v>
                </c:pt>
                <c:pt idx="2">
                  <c:v>5.5759999999999996</c:v>
                </c:pt>
                <c:pt idx="3">
                  <c:v>3.5430000000000001</c:v>
                </c:pt>
                <c:pt idx="4">
                  <c:v>3.5179999999999998</c:v>
                </c:pt>
                <c:pt idx="5">
                  <c:v>3.093</c:v>
                </c:pt>
                <c:pt idx="6">
                  <c:v>3.05</c:v>
                </c:pt>
                <c:pt idx="7">
                  <c:v>2.6</c:v>
                </c:pt>
                <c:pt idx="8">
                  <c:v>2.4900000000000002</c:v>
                </c:pt>
                <c:pt idx="9">
                  <c:v>2.36</c:v>
                </c:pt>
                <c:pt idx="10">
                  <c:v>52.674999999999997</c:v>
                </c:pt>
              </c:numCache>
            </c:numRef>
          </c:val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dk1">
                  <a:tint val="9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4"/>
            <c:bubble3D val="0"/>
            <c:spPr>
              <a:solidFill>
                <a:schemeClr val="dk1">
                  <a:tint val="3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5"/>
            <c:bubble3D val="0"/>
            <c:spPr>
              <a:solidFill>
                <a:schemeClr val="dk1">
                  <a:tint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6"/>
            <c:bubble3D val="0"/>
            <c:spPr>
              <a:solidFill>
                <a:schemeClr val="dk1">
                  <a:tint val="8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7"/>
            <c:bubble3D val="0"/>
            <c:spPr>
              <a:solidFill>
                <a:schemeClr val="dk1">
                  <a:tint val="8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8"/>
            <c:bubble3D val="0"/>
            <c:spPr>
              <a:solidFill>
                <a:schemeClr val="dk1">
                  <a:tint val="5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9"/>
            <c:bubble3D val="0"/>
            <c:spPr>
              <a:solidFill>
                <a:schemeClr val="dk1">
                  <a:tint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0"/>
            <c:bubble3D val="0"/>
            <c:spPr>
              <a:solidFill>
                <a:schemeClr val="dk1">
                  <a:tint val="9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6"/>
              <c:layout>
                <c:manualLayout>
                  <c:x val="-3.0413366663458979E-2"/>
                  <c:y val="-6.4295712776308245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841851452459652"/>
                      <c:h val="9.4795226963328372E-2"/>
                    </c:manualLayout>
                  </c15:layout>
                </c:ext>
              </c:extLst>
            </c:dLbl>
            <c:dLbl>
              <c:idx val="7"/>
              <c:layout>
                <c:manualLayout>
                  <c:x val="-0.12724459629636631"/>
                  <c:y val="-0.16076701137699154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-2.6391500242494887E-2"/>
                  <c:y val="-3.2112204255870043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960457188382883"/>
                      <c:h val="7.5527904409806348E-2"/>
                    </c:manualLayout>
                  </c15:layout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Plan1!$A$2:$A$12</c:f>
              <c:strCache>
                <c:ptCount val="11"/>
                <c:pt idx="0">
                  <c:v>Java</c:v>
                </c:pt>
                <c:pt idx="1">
                  <c:v>C  </c:v>
                </c:pt>
                <c:pt idx="2">
                  <c:v>C++</c:v>
                </c:pt>
                <c:pt idx="3">
                  <c:v>Python</c:v>
                </c:pt>
                <c:pt idx="4">
                  <c:v>C#</c:v>
                </c:pt>
                <c:pt idx="5">
                  <c:v>PHP </c:v>
                </c:pt>
                <c:pt idx="6">
                  <c:v>Visual Basic .Net</c:v>
                </c:pt>
                <c:pt idx="7">
                  <c:v>JavaScript </c:v>
                </c:pt>
                <c:pt idx="8">
                  <c:v>Delphi/Object Pascal</c:v>
                </c:pt>
                <c:pt idx="9">
                  <c:v>Go</c:v>
                </c:pt>
                <c:pt idx="10">
                  <c:v>Outras</c:v>
                </c:pt>
              </c:strCache>
            </c:strRef>
          </c:cat>
          <c:val>
            <c:numRef>
              <c:f>Plan1!$B$2:$B$12</c:f>
              <c:numCache>
                <c:formatCode>General</c:formatCode>
                <c:ptCount val="11"/>
                <c:pt idx="0">
                  <c:v>13.773999999999999</c:v>
                </c:pt>
                <c:pt idx="1">
                  <c:v>7.3209999999999997</c:v>
                </c:pt>
                <c:pt idx="2">
                  <c:v>5.5759999999999996</c:v>
                </c:pt>
                <c:pt idx="3">
                  <c:v>3.5430000000000001</c:v>
                </c:pt>
                <c:pt idx="4">
                  <c:v>3.5179999999999998</c:v>
                </c:pt>
                <c:pt idx="5">
                  <c:v>3.093</c:v>
                </c:pt>
                <c:pt idx="6">
                  <c:v>3.05</c:v>
                </c:pt>
                <c:pt idx="7">
                  <c:v>2.6</c:v>
                </c:pt>
                <c:pt idx="8">
                  <c:v>2.4900000000000002</c:v>
                </c:pt>
                <c:pt idx="9">
                  <c:v>2.36</c:v>
                </c:pt>
                <c:pt idx="10">
                  <c:v>52.674999999999997</c:v>
                </c:pt>
              </c:numCache>
            </c:numRef>
          </c:val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dk1">
                  <a:tint val="9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4"/>
            <c:bubble3D val="0"/>
            <c:spPr>
              <a:solidFill>
                <a:schemeClr val="dk1">
                  <a:tint val="3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5"/>
            <c:bubble3D val="0"/>
            <c:spPr>
              <a:solidFill>
                <a:schemeClr val="dk1">
                  <a:tint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6"/>
            <c:bubble3D val="0"/>
            <c:spPr>
              <a:solidFill>
                <a:schemeClr val="dk1">
                  <a:tint val="8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7"/>
            <c:bubble3D val="0"/>
            <c:spPr>
              <a:solidFill>
                <a:schemeClr val="dk1">
                  <a:tint val="8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8"/>
            <c:bubble3D val="0"/>
            <c:spPr>
              <a:solidFill>
                <a:schemeClr val="dk1">
                  <a:tint val="5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9"/>
            <c:bubble3D val="0"/>
            <c:spPr>
              <a:solidFill>
                <a:schemeClr val="dk1">
                  <a:tint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0"/>
            <c:bubble3D val="0"/>
            <c:spPr>
              <a:solidFill>
                <a:schemeClr val="dk1">
                  <a:tint val="9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6"/>
              <c:layout>
                <c:manualLayout>
                  <c:x val="-4.128353916006177E-2"/>
                  <c:y val="-9.8742639327261864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164188046548277"/>
                      <c:h val="9.4795248303191457E-2"/>
                    </c:manualLayout>
                  </c15:layout>
                </c:ext>
              </c:extLst>
            </c:dLbl>
            <c:dLbl>
              <c:idx val="7"/>
              <c:layout>
                <c:manualLayout>
                  <c:x val="-0.1727582692931201"/>
                  <c:y val="-0.20956681768496274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-1.3195790400355508E-2"/>
                  <c:y val="-1.084978757683906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8599605281520455"/>
                      <c:h val="0.100438769781031"/>
                    </c:manualLayout>
                  </c15:layout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Plan1!$A$2:$A$12</c:f>
              <c:strCache>
                <c:ptCount val="11"/>
                <c:pt idx="0">
                  <c:v>Java</c:v>
                </c:pt>
                <c:pt idx="1">
                  <c:v>C  </c:v>
                </c:pt>
                <c:pt idx="2">
                  <c:v>C++</c:v>
                </c:pt>
                <c:pt idx="3">
                  <c:v>Python</c:v>
                </c:pt>
                <c:pt idx="4">
                  <c:v>C#</c:v>
                </c:pt>
                <c:pt idx="5">
                  <c:v>PHP </c:v>
                </c:pt>
                <c:pt idx="6">
                  <c:v>Visual Basic .Net</c:v>
                </c:pt>
                <c:pt idx="7">
                  <c:v>JavaScript </c:v>
                </c:pt>
                <c:pt idx="8">
                  <c:v>Delphi/Object Pascal</c:v>
                </c:pt>
                <c:pt idx="9">
                  <c:v>Go</c:v>
                </c:pt>
                <c:pt idx="10">
                  <c:v>Outras</c:v>
                </c:pt>
              </c:strCache>
            </c:strRef>
          </c:cat>
          <c:val>
            <c:numRef>
              <c:f>Plan1!$B$2:$B$12</c:f>
              <c:numCache>
                <c:formatCode>General</c:formatCode>
                <c:ptCount val="11"/>
                <c:pt idx="0">
                  <c:v>13.773999999999999</c:v>
                </c:pt>
                <c:pt idx="1">
                  <c:v>7.3209999999999997</c:v>
                </c:pt>
                <c:pt idx="2">
                  <c:v>5.5759999999999996</c:v>
                </c:pt>
                <c:pt idx="3">
                  <c:v>3.5430000000000001</c:v>
                </c:pt>
                <c:pt idx="4">
                  <c:v>3.5179999999999998</c:v>
                </c:pt>
                <c:pt idx="5">
                  <c:v>3.093</c:v>
                </c:pt>
                <c:pt idx="6">
                  <c:v>3.05</c:v>
                </c:pt>
                <c:pt idx="7">
                  <c:v>2.6</c:v>
                </c:pt>
                <c:pt idx="8">
                  <c:v>2.4900000000000002</c:v>
                </c:pt>
                <c:pt idx="9">
                  <c:v>2.36</c:v>
                </c:pt>
                <c:pt idx="10">
                  <c:v>52.674999999999997</c:v>
                </c:pt>
              </c:numCache>
            </c:numRef>
          </c:val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60" b="1" i="0" u="none" strike="noStrike" kern="1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pPr>
            <a:r>
              <a:rPr lang="pt-BR" b="1" i="0" dirty="0" smtClean="0">
                <a:effectLst/>
              </a:rPr>
              <a:t>Linguagens de programação e sua utilização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60" b="1" i="0" u="none" strike="noStrike" kern="1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pPr>
            <a:r>
              <a:rPr lang="pt-BR" b="1" i="0" dirty="0" smtClean="0">
                <a:effectLst/>
              </a:rPr>
              <a:t>Julho/2017</a:t>
            </a:r>
          </a:p>
        </c:rich>
      </c:tx>
      <c:layout>
        <c:manualLayout>
          <c:xMode val="edge"/>
          <c:yMode val="edge"/>
          <c:x val="0.17753573408505399"/>
          <c:y val="7.8580377757806893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3"/>
            <c:bubble3D val="0"/>
            <c:spPr>
              <a:solidFill>
                <a:schemeClr val="dk1">
                  <a:tint val="985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4"/>
            <c:bubble3D val="0"/>
            <c:spPr>
              <a:solidFill>
                <a:schemeClr val="dk1">
                  <a:tint val="300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5"/>
            <c:bubble3D val="0"/>
            <c:spPr>
              <a:solidFill>
                <a:schemeClr val="dk1">
                  <a:tint val="600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6"/>
            <c:bubble3D val="0"/>
            <c:spPr>
              <a:solidFill>
                <a:schemeClr val="dk1">
                  <a:tint val="800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7"/>
            <c:bubble3D val="0"/>
            <c:spPr>
              <a:solidFill>
                <a:schemeClr val="dk1">
                  <a:tint val="885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8"/>
            <c:bubble3D val="0"/>
            <c:spPr>
              <a:solidFill>
                <a:schemeClr val="dk1">
                  <a:tint val="550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9"/>
            <c:bubble3D val="0"/>
            <c:spPr>
              <a:solidFill>
                <a:schemeClr val="dk1">
                  <a:tint val="750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10"/>
            <c:bubble3D val="0"/>
            <c:spPr>
              <a:solidFill>
                <a:schemeClr val="dk1">
                  <a:tint val="985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Lbls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shade val="95000"/>
                      <a:satMod val="105000"/>
                    </a:schemeClr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Plan1!$A$2:$A$12</c:f>
              <c:strCache>
                <c:ptCount val="11"/>
                <c:pt idx="0">
                  <c:v>Java</c:v>
                </c:pt>
                <c:pt idx="1">
                  <c:v>C  </c:v>
                </c:pt>
                <c:pt idx="2">
                  <c:v>C++</c:v>
                </c:pt>
                <c:pt idx="3">
                  <c:v>Python</c:v>
                </c:pt>
                <c:pt idx="4">
                  <c:v>C#</c:v>
                </c:pt>
                <c:pt idx="5">
                  <c:v>PHP </c:v>
                </c:pt>
                <c:pt idx="6">
                  <c:v>Visual Basic .Net</c:v>
                </c:pt>
                <c:pt idx="7">
                  <c:v>JavaScript </c:v>
                </c:pt>
                <c:pt idx="8">
                  <c:v>Delphi/Object Pascal</c:v>
                </c:pt>
                <c:pt idx="9">
                  <c:v>Go</c:v>
                </c:pt>
                <c:pt idx="10">
                  <c:v>Outras</c:v>
                </c:pt>
              </c:strCache>
            </c:strRef>
          </c:cat>
          <c:val>
            <c:numRef>
              <c:f>Plan1!$B$2:$B$12</c:f>
              <c:numCache>
                <c:formatCode>General</c:formatCode>
                <c:ptCount val="11"/>
                <c:pt idx="0">
                  <c:v>13.773999999999999</c:v>
                </c:pt>
                <c:pt idx="1">
                  <c:v>7.3209999999999997</c:v>
                </c:pt>
                <c:pt idx="2">
                  <c:v>5.5759999999999996</c:v>
                </c:pt>
                <c:pt idx="3">
                  <c:v>3.5430000000000001</c:v>
                </c:pt>
                <c:pt idx="4">
                  <c:v>3.5179999999999998</c:v>
                </c:pt>
                <c:pt idx="5">
                  <c:v>3.093</c:v>
                </c:pt>
                <c:pt idx="6">
                  <c:v>3.05</c:v>
                </c:pt>
                <c:pt idx="7">
                  <c:v>2.6</c:v>
                </c:pt>
                <c:pt idx="8">
                  <c:v>2.4900000000000002</c:v>
                </c:pt>
                <c:pt idx="9">
                  <c:v>2.36</c:v>
                </c:pt>
                <c:pt idx="10">
                  <c:v>52.674999999999997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1800">
          <a:solidFill>
            <a:schemeClr val="bg1"/>
          </a:solidFill>
        </a:defRPr>
      </a:pPr>
      <a:endParaRPr lang="pt-B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111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>
  <cs:dataPoint3D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3D>
  <cs:dataPointLine>
    <cs:lnRef idx="1">
      <cs:styleClr val="auto"/>
    </cs:lnRef>
    <cs:lineWidthScale>5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1">
      <a:schemeClr val="dk1"/>
    </cs:effectRef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1">
      <a:schemeClr val="dk1"/>
    </cs:effectRef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A1EC90-9FAA-41BB-9B64-C35E2F5069E0}" type="doc">
      <dgm:prSet loTypeId="urn:microsoft.com/office/officeart/2005/8/layout/funnel1" loCatId="process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202803CB-D038-43E8-8362-28AB5648379D}">
      <dgm:prSet phldrT="[Text]"/>
      <dgm:spPr/>
      <dgm:t>
        <a:bodyPr/>
        <a:lstStyle/>
        <a:p>
          <a:r>
            <a:rPr lang="pt-BR">
              <a:solidFill>
                <a:schemeClr val="bg1"/>
              </a:solidFill>
            </a:rPr>
            <a:t>.</a:t>
          </a:r>
          <a:endParaRPr lang="pt-BR" dirty="0">
            <a:solidFill>
              <a:schemeClr val="bg1"/>
            </a:solidFill>
          </a:endParaRPr>
        </a:p>
      </dgm:t>
    </dgm:pt>
    <dgm:pt modelId="{83C80F36-5BB2-4394-A0B9-E9033F0E10F6}" type="parTrans" cxnId="{DEA8B04F-B88A-4CD4-AAD7-A194E72E7EA0}">
      <dgm:prSet/>
      <dgm:spPr/>
      <dgm:t>
        <a:bodyPr/>
        <a:lstStyle/>
        <a:p>
          <a:endParaRPr lang="pt-BR"/>
        </a:p>
      </dgm:t>
    </dgm:pt>
    <dgm:pt modelId="{3E33010A-1712-458D-B561-19E2500B7C12}" type="sibTrans" cxnId="{DEA8B04F-B88A-4CD4-AAD7-A194E72E7EA0}">
      <dgm:prSet/>
      <dgm:spPr/>
      <dgm:t>
        <a:bodyPr/>
        <a:lstStyle/>
        <a:p>
          <a:endParaRPr lang="pt-BR"/>
        </a:p>
      </dgm:t>
    </dgm:pt>
    <dgm:pt modelId="{03A2205C-D25B-48F4-B558-ECC60FDEE6C4}">
      <dgm:prSet phldrT="[Text]"/>
      <dgm:spPr/>
      <dgm:t>
        <a:bodyPr/>
        <a:lstStyle/>
        <a:p>
          <a:r>
            <a:rPr lang="pt-BR" dirty="0">
              <a:solidFill>
                <a:schemeClr val="bg1"/>
              </a:solidFill>
            </a:rPr>
            <a:t>.</a:t>
          </a:r>
        </a:p>
      </dgm:t>
    </dgm:pt>
    <dgm:pt modelId="{78CAA066-6A1E-4787-8A0C-6CFF569A43B6}" type="parTrans" cxnId="{60A49DC2-C249-492F-8716-CD4AD34D2837}">
      <dgm:prSet/>
      <dgm:spPr/>
      <dgm:t>
        <a:bodyPr/>
        <a:lstStyle/>
        <a:p>
          <a:endParaRPr lang="pt-BR"/>
        </a:p>
      </dgm:t>
    </dgm:pt>
    <dgm:pt modelId="{C8308AB1-7F28-450D-ABFA-12882A3A81E3}" type="sibTrans" cxnId="{60A49DC2-C249-492F-8716-CD4AD34D2837}">
      <dgm:prSet/>
      <dgm:spPr/>
      <dgm:t>
        <a:bodyPr/>
        <a:lstStyle/>
        <a:p>
          <a:endParaRPr lang="pt-BR"/>
        </a:p>
      </dgm:t>
    </dgm:pt>
    <dgm:pt modelId="{F5CE829F-2464-48C5-AF73-B6BC0A584270}">
      <dgm:prSet phldrT="[Text]"/>
      <dgm:spPr/>
      <dgm:t>
        <a:bodyPr/>
        <a:lstStyle/>
        <a:p>
          <a:r>
            <a:rPr lang="pt-BR" dirty="0">
              <a:solidFill>
                <a:schemeClr val="bg1"/>
              </a:solidFill>
            </a:rPr>
            <a:t>.</a:t>
          </a:r>
        </a:p>
      </dgm:t>
    </dgm:pt>
    <dgm:pt modelId="{ED3926C3-350C-4B8E-82AD-6B9AD32125FF}" type="parTrans" cxnId="{C2DBD950-BA94-4E74-A9F2-520B99BCE72C}">
      <dgm:prSet/>
      <dgm:spPr/>
      <dgm:t>
        <a:bodyPr/>
        <a:lstStyle/>
        <a:p>
          <a:endParaRPr lang="pt-BR"/>
        </a:p>
      </dgm:t>
    </dgm:pt>
    <dgm:pt modelId="{18D86CC6-2903-4D82-9B5D-6C58CFC50D94}" type="sibTrans" cxnId="{C2DBD950-BA94-4E74-A9F2-520B99BCE72C}">
      <dgm:prSet/>
      <dgm:spPr/>
      <dgm:t>
        <a:bodyPr/>
        <a:lstStyle/>
        <a:p>
          <a:endParaRPr lang="pt-BR"/>
        </a:p>
      </dgm:t>
    </dgm:pt>
    <dgm:pt modelId="{E6608800-A0E8-467F-BC92-A8BED05A5EA0}" type="pres">
      <dgm:prSet presAssocID="{76A1EC90-9FAA-41BB-9B64-C35E2F5069E0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D18A5978-E105-46BB-A520-61C3E279FDCF}" type="pres">
      <dgm:prSet presAssocID="{76A1EC90-9FAA-41BB-9B64-C35E2F5069E0}" presName="ellipse" presStyleLbl="trBgShp" presStyleIdx="0" presStyleCnt="1"/>
      <dgm:spPr/>
    </dgm:pt>
    <dgm:pt modelId="{B3FB93B0-78BC-42F4-A1B8-7D38139905A3}" type="pres">
      <dgm:prSet presAssocID="{76A1EC90-9FAA-41BB-9B64-C35E2F5069E0}" presName="arrow1" presStyleLbl="fgShp" presStyleIdx="0" presStyleCnt="1"/>
      <dgm:spPr>
        <a:ln>
          <a:noFill/>
        </a:ln>
      </dgm:spPr>
    </dgm:pt>
    <dgm:pt modelId="{07E3A55B-6DF5-4AE3-A407-449C848A6519}" type="pres">
      <dgm:prSet presAssocID="{76A1EC90-9FAA-41BB-9B64-C35E2F5069E0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BE1A1DB-F793-4B48-80C4-8950C80894BC}" type="pres">
      <dgm:prSet presAssocID="{03A2205C-D25B-48F4-B558-ECC60FDEE6C4}" presName="item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4483066-6427-45A7-BBDF-F1D49035A904}" type="pres">
      <dgm:prSet presAssocID="{F5CE829F-2464-48C5-AF73-B6BC0A584270}" presName="item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BBEA50F-3871-47CB-9F6C-223CA5FE7CD0}" type="pres">
      <dgm:prSet presAssocID="{76A1EC90-9FAA-41BB-9B64-C35E2F5069E0}" presName="funnel" presStyleLbl="trAlignAcc1" presStyleIdx="0" presStyleCnt="1"/>
      <dgm:spPr>
        <a:ln>
          <a:noFill/>
        </a:ln>
      </dgm:spPr>
    </dgm:pt>
  </dgm:ptLst>
  <dgm:cxnLst>
    <dgm:cxn modelId="{7643B954-B072-409F-B042-98D8B4687D7B}" type="presOf" srcId="{202803CB-D038-43E8-8362-28AB5648379D}" destId="{84483066-6427-45A7-BBDF-F1D49035A904}" srcOrd="0" destOrd="0" presId="urn:microsoft.com/office/officeart/2005/8/layout/funnel1"/>
    <dgm:cxn modelId="{60A49DC2-C249-492F-8716-CD4AD34D2837}" srcId="{76A1EC90-9FAA-41BB-9B64-C35E2F5069E0}" destId="{03A2205C-D25B-48F4-B558-ECC60FDEE6C4}" srcOrd="1" destOrd="0" parTransId="{78CAA066-6A1E-4787-8A0C-6CFF569A43B6}" sibTransId="{C8308AB1-7F28-450D-ABFA-12882A3A81E3}"/>
    <dgm:cxn modelId="{DEA8B04F-B88A-4CD4-AAD7-A194E72E7EA0}" srcId="{76A1EC90-9FAA-41BB-9B64-C35E2F5069E0}" destId="{202803CB-D038-43E8-8362-28AB5648379D}" srcOrd="0" destOrd="0" parTransId="{83C80F36-5BB2-4394-A0B9-E9033F0E10F6}" sibTransId="{3E33010A-1712-458D-B561-19E2500B7C12}"/>
    <dgm:cxn modelId="{D9662D4A-87EC-49BA-82F7-940A41A5EF7F}" type="presOf" srcId="{F5CE829F-2464-48C5-AF73-B6BC0A584270}" destId="{07E3A55B-6DF5-4AE3-A407-449C848A6519}" srcOrd="0" destOrd="0" presId="urn:microsoft.com/office/officeart/2005/8/layout/funnel1"/>
    <dgm:cxn modelId="{308CEF34-F10E-4305-9FF9-FD853F637C69}" type="presOf" srcId="{03A2205C-D25B-48F4-B558-ECC60FDEE6C4}" destId="{3BE1A1DB-F793-4B48-80C4-8950C80894BC}" srcOrd="0" destOrd="0" presId="urn:microsoft.com/office/officeart/2005/8/layout/funnel1"/>
    <dgm:cxn modelId="{C2DBD950-BA94-4E74-A9F2-520B99BCE72C}" srcId="{76A1EC90-9FAA-41BB-9B64-C35E2F5069E0}" destId="{F5CE829F-2464-48C5-AF73-B6BC0A584270}" srcOrd="2" destOrd="0" parTransId="{ED3926C3-350C-4B8E-82AD-6B9AD32125FF}" sibTransId="{18D86CC6-2903-4D82-9B5D-6C58CFC50D94}"/>
    <dgm:cxn modelId="{21FBFE12-7E56-46F3-9303-07DD6300E1AB}" type="presOf" srcId="{76A1EC90-9FAA-41BB-9B64-C35E2F5069E0}" destId="{E6608800-A0E8-467F-BC92-A8BED05A5EA0}" srcOrd="0" destOrd="0" presId="urn:microsoft.com/office/officeart/2005/8/layout/funnel1"/>
    <dgm:cxn modelId="{ECE8F998-5A08-496D-B4FA-3BCDB2532685}" type="presParOf" srcId="{E6608800-A0E8-467F-BC92-A8BED05A5EA0}" destId="{D18A5978-E105-46BB-A520-61C3E279FDCF}" srcOrd="0" destOrd="0" presId="urn:microsoft.com/office/officeart/2005/8/layout/funnel1"/>
    <dgm:cxn modelId="{0B78931B-C18B-407C-ADA0-177A51EBDCB5}" type="presParOf" srcId="{E6608800-A0E8-467F-BC92-A8BED05A5EA0}" destId="{B3FB93B0-78BC-42F4-A1B8-7D38139905A3}" srcOrd="1" destOrd="0" presId="urn:microsoft.com/office/officeart/2005/8/layout/funnel1"/>
    <dgm:cxn modelId="{65437BF8-7363-467F-BA8F-BE7DAEC4E925}" type="presParOf" srcId="{E6608800-A0E8-467F-BC92-A8BED05A5EA0}" destId="{07E3A55B-6DF5-4AE3-A407-449C848A6519}" srcOrd="2" destOrd="0" presId="urn:microsoft.com/office/officeart/2005/8/layout/funnel1"/>
    <dgm:cxn modelId="{7A4A0021-F125-4D00-91CC-103CE2827201}" type="presParOf" srcId="{E6608800-A0E8-467F-BC92-A8BED05A5EA0}" destId="{3BE1A1DB-F793-4B48-80C4-8950C80894BC}" srcOrd="3" destOrd="0" presId="urn:microsoft.com/office/officeart/2005/8/layout/funnel1"/>
    <dgm:cxn modelId="{414517B9-487E-4355-A621-E984FABA67DE}" type="presParOf" srcId="{E6608800-A0E8-467F-BC92-A8BED05A5EA0}" destId="{84483066-6427-45A7-BBDF-F1D49035A904}" srcOrd="4" destOrd="0" presId="urn:microsoft.com/office/officeart/2005/8/layout/funnel1"/>
    <dgm:cxn modelId="{F440BAAA-98A9-4192-B59F-E22E644E2869}" type="presParOf" srcId="{E6608800-A0E8-467F-BC92-A8BED05A5EA0}" destId="{FBBEA50F-3871-47CB-9F6C-223CA5FE7CD0}" srcOrd="5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A1EC90-9FAA-41BB-9B64-C35E2F5069E0}" type="doc">
      <dgm:prSet loTypeId="urn:microsoft.com/office/officeart/2005/8/layout/funnel1" loCatId="process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202803CB-D038-43E8-8362-28AB5648379D}">
      <dgm:prSet phldrT="[Text]"/>
      <dgm:spPr/>
      <dgm:t>
        <a:bodyPr/>
        <a:lstStyle/>
        <a:p>
          <a:r>
            <a:rPr lang="pt-BR">
              <a:solidFill>
                <a:schemeClr val="bg1"/>
              </a:solidFill>
            </a:rPr>
            <a:t>.</a:t>
          </a:r>
          <a:endParaRPr lang="pt-BR" dirty="0">
            <a:solidFill>
              <a:schemeClr val="bg1"/>
            </a:solidFill>
          </a:endParaRPr>
        </a:p>
      </dgm:t>
    </dgm:pt>
    <dgm:pt modelId="{83C80F36-5BB2-4394-A0B9-E9033F0E10F6}" type="parTrans" cxnId="{DEA8B04F-B88A-4CD4-AAD7-A194E72E7EA0}">
      <dgm:prSet/>
      <dgm:spPr/>
      <dgm:t>
        <a:bodyPr/>
        <a:lstStyle/>
        <a:p>
          <a:endParaRPr lang="pt-BR"/>
        </a:p>
      </dgm:t>
    </dgm:pt>
    <dgm:pt modelId="{3E33010A-1712-458D-B561-19E2500B7C12}" type="sibTrans" cxnId="{DEA8B04F-B88A-4CD4-AAD7-A194E72E7EA0}">
      <dgm:prSet/>
      <dgm:spPr/>
      <dgm:t>
        <a:bodyPr/>
        <a:lstStyle/>
        <a:p>
          <a:endParaRPr lang="pt-BR"/>
        </a:p>
      </dgm:t>
    </dgm:pt>
    <dgm:pt modelId="{03A2205C-D25B-48F4-B558-ECC60FDEE6C4}">
      <dgm:prSet phldrT="[Text]"/>
      <dgm:spPr/>
      <dgm:t>
        <a:bodyPr/>
        <a:lstStyle/>
        <a:p>
          <a:r>
            <a:rPr lang="pt-BR" dirty="0">
              <a:solidFill>
                <a:schemeClr val="bg1"/>
              </a:solidFill>
            </a:rPr>
            <a:t>.</a:t>
          </a:r>
        </a:p>
      </dgm:t>
    </dgm:pt>
    <dgm:pt modelId="{78CAA066-6A1E-4787-8A0C-6CFF569A43B6}" type="parTrans" cxnId="{60A49DC2-C249-492F-8716-CD4AD34D2837}">
      <dgm:prSet/>
      <dgm:spPr/>
      <dgm:t>
        <a:bodyPr/>
        <a:lstStyle/>
        <a:p>
          <a:endParaRPr lang="pt-BR"/>
        </a:p>
      </dgm:t>
    </dgm:pt>
    <dgm:pt modelId="{C8308AB1-7F28-450D-ABFA-12882A3A81E3}" type="sibTrans" cxnId="{60A49DC2-C249-492F-8716-CD4AD34D2837}">
      <dgm:prSet/>
      <dgm:spPr/>
      <dgm:t>
        <a:bodyPr/>
        <a:lstStyle/>
        <a:p>
          <a:endParaRPr lang="pt-BR"/>
        </a:p>
      </dgm:t>
    </dgm:pt>
    <dgm:pt modelId="{F5CE829F-2464-48C5-AF73-B6BC0A584270}">
      <dgm:prSet phldrT="[Text]"/>
      <dgm:spPr/>
      <dgm:t>
        <a:bodyPr/>
        <a:lstStyle/>
        <a:p>
          <a:endParaRPr lang="pt-BR" dirty="0">
            <a:solidFill>
              <a:schemeClr val="bg1"/>
            </a:solidFill>
          </a:endParaRPr>
        </a:p>
      </dgm:t>
    </dgm:pt>
    <dgm:pt modelId="{ED3926C3-350C-4B8E-82AD-6B9AD32125FF}" type="parTrans" cxnId="{C2DBD950-BA94-4E74-A9F2-520B99BCE72C}">
      <dgm:prSet/>
      <dgm:spPr/>
      <dgm:t>
        <a:bodyPr/>
        <a:lstStyle/>
        <a:p>
          <a:endParaRPr lang="pt-BR"/>
        </a:p>
      </dgm:t>
    </dgm:pt>
    <dgm:pt modelId="{18D86CC6-2903-4D82-9B5D-6C58CFC50D94}" type="sibTrans" cxnId="{C2DBD950-BA94-4E74-A9F2-520B99BCE72C}">
      <dgm:prSet/>
      <dgm:spPr/>
      <dgm:t>
        <a:bodyPr/>
        <a:lstStyle/>
        <a:p>
          <a:endParaRPr lang="pt-BR"/>
        </a:p>
      </dgm:t>
    </dgm:pt>
    <dgm:pt modelId="{E6608800-A0E8-467F-BC92-A8BED05A5EA0}" type="pres">
      <dgm:prSet presAssocID="{76A1EC90-9FAA-41BB-9B64-C35E2F5069E0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D18A5978-E105-46BB-A520-61C3E279FDCF}" type="pres">
      <dgm:prSet presAssocID="{76A1EC90-9FAA-41BB-9B64-C35E2F5069E0}" presName="ellipse" presStyleLbl="trBgShp" presStyleIdx="0" presStyleCnt="1"/>
      <dgm:spPr/>
    </dgm:pt>
    <dgm:pt modelId="{B3FB93B0-78BC-42F4-A1B8-7D38139905A3}" type="pres">
      <dgm:prSet presAssocID="{76A1EC90-9FAA-41BB-9B64-C35E2F5069E0}" presName="arrow1" presStyleLbl="fgShp" presStyleIdx="0" presStyleCnt="1"/>
      <dgm:spPr>
        <a:ln>
          <a:noFill/>
        </a:ln>
      </dgm:spPr>
    </dgm:pt>
    <dgm:pt modelId="{07E3A55B-6DF5-4AE3-A407-449C848A6519}" type="pres">
      <dgm:prSet presAssocID="{76A1EC90-9FAA-41BB-9B64-C35E2F5069E0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BE1A1DB-F793-4B48-80C4-8950C80894BC}" type="pres">
      <dgm:prSet presAssocID="{03A2205C-D25B-48F4-B558-ECC60FDEE6C4}" presName="item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4483066-6427-45A7-BBDF-F1D49035A904}" type="pres">
      <dgm:prSet presAssocID="{F5CE829F-2464-48C5-AF73-B6BC0A584270}" presName="item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BBEA50F-3871-47CB-9F6C-223CA5FE7CD0}" type="pres">
      <dgm:prSet presAssocID="{76A1EC90-9FAA-41BB-9B64-C35E2F5069E0}" presName="funnel" presStyleLbl="trAlignAcc1" presStyleIdx="0" presStyleCnt="1"/>
      <dgm:spPr>
        <a:ln>
          <a:noFill/>
        </a:ln>
      </dgm:spPr>
    </dgm:pt>
  </dgm:ptLst>
  <dgm:cxnLst>
    <dgm:cxn modelId="{C2DBD950-BA94-4E74-A9F2-520B99BCE72C}" srcId="{76A1EC90-9FAA-41BB-9B64-C35E2F5069E0}" destId="{F5CE829F-2464-48C5-AF73-B6BC0A584270}" srcOrd="2" destOrd="0" parTransId="{ED3926C3-350C-4B8E-82AD-6B9AD32125FF}" sibTransId="{18D86CC6-2903-4D82-9B5D-6C58CFC50D94}"/>
    <dgm:cxn modelId="{0785DBB8-87B4-494C-BC97-36524EB58BE6}" type="presOf" srcId="{202803CB-D038-43E8-8362-28AB5648379D}" destId="{84483066-6427-45A7-BBDF-F1D49035A904}" srcOrd="0" destOrd="0" presId="urn:microsoft.com/office/officeart/2005/8/layout/funnel1"/>
    <dgm:cxn modelId="{8818E904-315F-4324-95C7-CFF476552D5E}" type="presOf" srcId="{03A2205C-D25B-48F4-B558-ECC60FDEE6C4}" destId="{3BE1A1DB-F793-4B48-80C4-8950C80894BC}" srcOrd="0" destOrd="0" presId="urn:microsoft.com/office/officeart/2005/8/layout/funnel1"/>
    <dgm:cxn modelId="{60A49DC2-C249-492F-8716-CD4AD34D2837}" srcId="{76A1EC90-9FAA-41BB-9B64-C35E2F5069E0}" destId="{03A2205C-D25B-48F4-B558-ECC60FDEE6C4}" srcOrd="1" destOrd="0" parTransId="{78CAA066-6A1E-4787-8A0C-6CFF569A43B6}" sibTransId="{C8308AB1-7F28-450D-ABFA-12882A3A81E3}"/>
    <dgm:cxn modelId="{84903A72-76B6-41D8-90BE-62431EA07417}" type="presOf" srcId="{F5CE829F-2464-48C5-AF73-B6BC0A584270}" destId="{07E3A55B-6DF5-4AE3-A407-449C848A6519}" srcOrd="0" destOrd="0" presId="urn:microsoft.com/office/officeart/2005/8/layout/funnel1"/>
    <dgm:cxn modelId="{FF8ABA88-41D1-4CD3-905B-95B946788CD4}" type="presOf" srcId="{76A1EC90-9FAA-41BB-9B64-C35E2F5069E0}" destId="{E6608800-A0E8-467F-BC92-A8BED05A5EA0}" srcOrd="0" destOrd="0" presId="urn:microsoft.com/office/officeart/2005/8/layout/funnel1"/>
    <dgm:cxn modelId="{DEA8B04F-B88A-4CD4-AAD7-A194E72E7EA0}" srcId="{76A1EC90-9FAA-41BB-9B64-C35E2F5069E0}" destId="{202803CB-D038-43E8-8362-28AB5648379D}" srcOrd="0" destOrd="0" parTransId="{83C80F36-5BB2-4394-A0B9-E9033F0E10F6}" sibTransId="{3E33010A-1712-458D-B561-19E2500B7C12}"/>
    <dgm:cxn modelId="{FB15DF8E-647D-425D-965E-9B2175D3DEB3}" type="presParOf" srcId="{E6608800-A0E8-467F-BC92-A8BED05A5EA0}" destId="{D18A5978-E105-46BB-A520-61C3E279FDCF}" srcOrd="0" destOrd="0" presId="urn:microsoft.com/office/officeart/2005/8/layout/funnel1"/>
    <dgm:cxn modelId="{ACDE1773-133F-4BB5-BE5F-EA0C9FC64453}" type="presParOf" srcId="{E6608800-A0E8-467F-BC92-A8BED05A5EA0}" destId="{B3FB93B0-78BC-42F4-A1B8-7D38139905A3}" srcOrd="1" destOrd="0" presId="urn:microsoft.com/office/officeart/2005/8/layout/funnel1"/>
    <dgm:cxn modelId="{9217981F-0C06-40ED-8613-3F233C1D4FAA}" type="presParOf" srcId="{E6608800-A0E8-467F-BC92-A8BED05A5EA0}" destId="{07E3A55B-6DF5-4AE3-A407-449C848A6519}" srcOrd="2" destOrd="0" presId="urn:microsoft.com/office/officeart/2005/8/layout/funnel1"/>
    <dgm:cxn modelId="{4204A675-A724-4AC3-824C-D42F091BBEDF}" type="presParOf" srcId="{E6608800-A0E8-467F-BC92-A8BED05A5EA0}" destId="{3BE1A1DB-F793-4B48-80C4-8950C80894BC}" srcOrd="3" destOrd="0" presId="urn:microsoft.com/office/officeart/2005/8/layout/funnel1"/>
    <dgm:cxn modelId="{8AE8573B-57C8-4072-A3A8-8AC07659CDE2}" type="presParOf" srcId="{E6608800-A0E8-467F-BC92-A8BED05A5EA0}" destId="{84483066-6427-45A7-BBDF-F1D49035A904}" srcOrd="4" destOrd="0" presId="urn:microsoft.com/office/officeart/2005/8/layout/funnel1"/>
    <dgm:cxn modelId="{C7C7B427-2155-4226-B22E-ADE04C201D8B}" type="presParOf" srcId="{E6608800-A0E8-467F-BC92-A8BED05A5EA0}" destId="{FBBEA50F-3871-47CB-9F6C-223CA5FE7CD0}" srcOrd="5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8A5978-E105-46BB-A520-61C3E279FDCF}">
      <dsp:nvSpPr>
        <dsp:cNvPr id="0" name=""/>
        <dsp:cNvSpPr/>
      </dsp:nvSpPr>
      <dsp:spPr>
        <a:xfrm>
          <a:off x="990292" y="132331"/>
          <a:ext cx="2626270" cy="912069"/>
        </a:xfrm>
        <a:prstGeom prst="ellipse">
          <a:avLst/>
        </a:prstGeom>
        <a:solidFill>
          <a:schemeClr val="dk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FB93B0-78BC-42F4-A1B8-7D38139905A3}">
      <dsp:nvSpPr>
        <dsp:cNvPr id="0" name=""/>
        <dsp:cNvSpPr/>
      </dsp:nvSpPr>
      <dsp:spPr>
        <a:xfrm>
          <a:off x="2053016" y="2365679"/>
          <a:ext cx="508967" cy="325739"/>
        </a:xfrm>
        <a:prstGeom prst="downArrow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E3A55B-6DF5-4AE3-A407-449C848A6519}">
      <dsp:nvSpPr>
        <dsp:cNvPr id="0" name=""/>
        <dsp:cNvSpPr/>
      </dsp:nvSpPr>
      <dsp:spPr>
        <a:xfrm>
          <a:off x="1085978" y="2626270"/>
          <a:ext cx="2443042" cy="610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>
              <a:solidFill>
                <a:schemeClr val="bg1"/>
              </a:solidFill>
            </a:rPr>
            <a:t>.</a:t>
          </a:r>
        </a:p>
      </dsp:txBody>
      <dsp:txXfrm>
        <a:off x="1085978" y="2626270"/>
        <a:ext cx="2443042" cy="610760"/>
      </dsp:txXfrm>
    </dsp:sp>
    <dsp:sp modelId="{3BE1A1DB-F793-4B48-80C4-8950C80894BC}">
      <dsp:nvSpPr>
        <dsp:cNvPr id="0" name=""/>
        <dsp:cNvSpPr/>
      </dsp:nvSpPr>
      <dsp:spPr>
        <a:xfrm>
          <a:off x="1945115" y="1114841"/>
          <a:ext cx="916140" cy="91614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100" kern="1200" dirty="0">
              <a:solidFill>
                <a:schemeClr val="bg1"/>
              </a:solidFill>
            </a:rPr>
            <a:t>.</a:t>
          </a:r>
        </a:p>
      </dsp:txBody>
      <dsp:txXfrm>
        <a:off x="2079281" y="1249007"/>
        <a:ext cx="647808" cy="647808"/>
      </dsp:txXfrm>
    </dsp:sp>
    <dsp:sp modelId="{84483066-6427-45A7-BBDF-F1D49035A904}">
      <dsp:nvSpPr>
        <dsp:cNvPr id="0" name=""/>
        <dsp:cNvSpPr/>
      </dsp:nvSpPr>
      <dsp:spPr>
        <a:xfrm>
          <a:off x="1289565" y="427532"/>
          <a:ext cx="916140" cy="91614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100" kern="1200">
              <a:solidFill>
                <a:schemeClr val="bg1"/>
              </a:solidFill>
            </a:rPr>
            <a:t>.</a:t>
          </a:r>
          <a:endParaRPr lang="pt-BR" sz="4100" kern="1200" dirty="0">
            <a:solidFill>
              <a:schemeClr val="bg1"/>
            </a:solidFill>
          </a:endParaRPr>
        </a:p>
      </dsp:txBody>
      <dsp:txXfrm>
        <a:off x="1423731" y="561698"/>
        <a:ext cx="647808" cy="647808"/>
      </dsp:txXfrm>
    </dsp:sp>
    <dsp:sp modelId="{FBBEA50F-3871-47CB-9F6C-223CA5FE7CD0}">
      <dsp:nvSpPr>
        <dsp:cNvPr id="0" name=""/>
        <dsp:cNvSpPr/>
      </dsp:nvSpPr>
      <dsp:spPr>
        <a:xfrm>
          <a:off x="882391" y="20358"/>
          <a:ext cx="2850216" cy="2280173"/>
        </a:xfrm>
        <a:prstGeom prst="funnel">
          <a:avLst/>
        </a:prstGeom>
        <a:solidFill>
          <a:schemeClr val="dk1">
            <a:alpha val="4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3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00202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209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6453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48562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4505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7644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515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661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89094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1015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31095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4587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7781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973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9801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74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1198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9390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895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295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3044099" cy="51435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3044100" y="0"/>
            <a:ext cx="60999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679325" y="2753850"/>
            <a:ext cx="49038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3" name="Shape 13"/>
          <p:cNvCxnSpPr/>
          <p:nvPr/>
        </p:nvCxnSpPr>
        <p:spPr>
          <a:xfrm>
            <a:off x="3815840" y="4083900"/>
            <a:ext cx="6957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Shape 14"/>
          <p:cNvSpPr/>
          <p:nvPr/>
        </p:nvSpPr>
        <p:spPr>
          <a:xfrm>
            <a:off x="1747200" y="2787000"/>
            <a:ext cx="1296900" cy="129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05/01/2018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98399909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05/01/2018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9589104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05/01/2018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6628405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94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05/01/2018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06968145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9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05/01/2018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7094097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05/01/2018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8936714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05/01/2018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2537835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5020500" y="2251075"/>
            <a:ext cx="36750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5020500" y="3602050"/>
            <a:ext cx="3675000" cy="573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1pPr>
            <a:lvl2pPr lvl="1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2pPr>
            <a:lvl3pPr lvl="2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3pPr>
            <a:lvl4pPr lvl="3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4pPr>
            <a:lvl5pPr lvl="4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5pPr>
            <a:lvl6pPr lvl="5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6pPr>
            <a:lvl7pPr lvl="6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7pPr>
            <a:lvl8pPr lvl="7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8pPr>
            <a:lvl9pPr lvl="8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  <p:cxnSp>
        <p:nvCxnSpPr>
          <p:cNvPr id="22" name="Shape 22"/>
          <p:cNvCxnSpPr/>
          <p:nvPr/>
        </p:nvCxnSpPr>
        <p:spPr>
          <a:xfrm>
            <a:off x="5136765" y="3486150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FFA80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972140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5020500" y="2251075"/>
            <a:ext cx="36750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5020500" y="3602050"/>
            <a:ext cx="3675000" cy="573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1pPr>
            <a:lvl2pPr lvl="1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2pPr>
            <a:lvl3pPr lvl="2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3pPr>
            <a:lvl4pPr lvl="3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4pPr>
            <a:lvl5pPr lvl="4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5pPr>
            <a:lvl6pPr lvl="5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6pPr>
            <a:lvl7pPr lvl="6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7pPr>
            <a:lvl8pPr lvl="7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8pPr>
            <a:lvl9pPr lvl="8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  <p:cxnSp>
        <p:nvCxnSpPr>
          <p:cNvPr id="22" name="Shape 22"/>
          <p:cNvCxnSpPr/>
          <p:nvPr/>
        </p:nvCxnSpPr>
        <p:spPr>
          <a:xfrm>
            <a:off x="5136765" y="3486150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FFA800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hird - 2 columns righ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3044099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3043975" y="0"/>
            <a:ext cx="6099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468200" y="796375"/>
            <a:ext cx="5218800" cy="669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467824" y="1614875"/>
            <a:ext cx="2532900" cy="315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400"/>
            </a:lvl2pPr>
            <a:lvl3pPr lvl="2">
              <a:spcBef>
                <a:spcPts val="0"/>
              </a:spcBef>
              <a:buSzPct val="100000"/>
              <a:defRPr sz="1400"/>
            </a:lvl3pPr>
            <a:lvl4pPr lvl="3">
              <a:spcBef>
                <a:spcPts val="0"/>
              </a:spcBef>
              <a:buSzPct val="100000"/>
              <a:defRPr sz="1400"/>
            </a:lvl4pPr>
            <a:lvl5pPr lvl="4">
              <a:spcBef>
                <a:spcPts val="0"/>
              </a:spcBef>
              <a:buSzPct val="100000"/>
              <a:defRPr sz="1400"/>
            </a:lvl5pPr>
            <a:lvl6pPr lvl="5">
              <a:spcBef>
                <a:spcPts val="0"/>
              </a:spcBef>
              <a:buSzPct val="100000"/>
              <a:defRPr sz="1400"/>
            </a:lvl6pPr>
            <a:lvl7pPr lvl="6">
              <a:spcBef>
                <a:spcPts val="0"/>
              </a:spcBef>
              <a:buSzPct val="100000"/>
              <a:defRPr sz="1400"/>
            </a:lvl7pPr>
            <a:lvl8pPr lvl="7">
              <a:spcBef>
                <a:spcPts val="0"/>
              </a:spcBef>
              <a:buSzPct val="100000"/>
              <a:defRPr sz="1400"/>
            </a:lvl8pPr>
            <a:lvl9pPr lvl="8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6153578" y="1614875"/>
            <a:ext cx="2532899" cy="315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400"/>
            </a:lvl2pPr>
            <a:lvl3pPr lvl="2">
              <a:spcBef>
                <a:spcPts val="0"/>
              </a:spcBef>
              <a:buSzPct val="100000"/>
              <a:defRPr sz="1400"/>
            </a:lvl3pPr>
            <a:lvl4pPr lvl="3">
              <a:spcBef>
                <a:spcPts val="0"/>
              </a:spcBef>
              <a:buSzPct val="100000"/>
              <a:defRPr sz="1400"/>
            </a:lvl4pPr>
            <a:lvl5pPr lvl="4">
              <a:spcBef>
                <a:spcPts val="0"/>
              </a:spcBef>
              <a:buSzPct val="100000"/>
              <a:defRPr sz="1400"/>
            </a:lvl5pPr>
            <a:lvl6pPr lvl="5">
              <a:spcBef>
                <a:spcPts val="0"/>
              </a:spcBef>
              <a:buSzPct val="100000"/>
              <a:defRPr sz="1400"/>
            </a:lvl6pPr>
            <a:lvl7pPr lvl="6">
              <a:spcBef>
                <a:spcPts val="0"/>
              </a:spcBef>
              <a:buSzPct val="100000"/>
              <a:defRPr sz="1400"/>
            </a:lvl7pPr>
            <a:lvl8pPr lvl="7">
              <a:spcBef>
                <a:spcPts val="0"/>
              </a:spcBef>
              <a:buSzPct val="100000"/>
              <a:defRPr sz="1400"/>
            </a:lvl8pPr>
            <a:lvl9pPr lvl="8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  <p:cxnSp>
        <p:nvCxnSpPr>
          <p:cNvPr id="55" name="Shape 55"/>
          <p:cNvCxnSpPr/>
          <p:nvPr/>
        </p:nvCxnSpPr>
        <p:spPr>
          <a:xfrm>
            <a:off x="3578786" y="1519975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294667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(dark)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100" y="-5800"/>
            <a:ext cx="9144000" cy="5149500"/>
          </a:xfrm>
          <a:prstGeom prst="rect">
            <a:avLst/>
          </a:prstGeom>
          <a:solidFill>
            <a:srgbClr val="325680">
              <a:alpha val="86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‹nº›</a:t>
            </a:fld>
            <a:endParaRPr lang="en">
              <a:solidFill>
                <a:srgbClr val="294667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white)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noFill/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25"/>
            <a:ext cx="7772400" cy="1102519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05/01/2018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4099007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05/01/2018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9586206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05/01/2018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1119144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05/01/2018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8715923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48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48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60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3C487-DCFB-4FAB-A48F-7DF912A368E6}" type="datetimeFigureOut">
              <a:rPr lang="pt-BR" smtClean="0"/>
              <a:t>05/01/2018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81915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microsoft.com/office/2007/relationships/hdphoto" Target="../media/hdphoto1.wdp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1.png"/><Relationship Id="rId7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8.png"/><Relationship Id="rId18" Type="http://schemas.openxmlformats.org/officeDocument/2006/relationships/image" Target="../media/image32.png"/><Relationship Id="rId3" Type="http://schemas.openxmlformats.org/officeDocument/2006/relationships/diagramData" Target="../diagrams/data1.xml"/><Relationship Id="rId21" Type="http://schemas.microsoft.com/office/2007/relationships/hdphoto" Target="../media/hdphoto6.wdp"/><Relationship Id="rId7" Type="http://schemas.microsoft.com/office/2007/relationships/diagramDrawing" Target="../diagrams/drawing1.xml"/><Relationship Id="rId12" Type="http://schemas.microsoft.com/office/2007/relationships/hdphoto" Target="../media/hdphoto4.wdp"/><Relationship Id="rId17" Type="http://schemas.microsoft.com/office/2007/relationships/hdphoto" Target="../media/hdphoto5.wdp"/><Relationship Id="rId25" Type="http://schemas.microsoft.com/office/2007/relationships/hdphoto" Target="../media/hdphoto8.wdp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1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27.png"/><Relationship Id="rId24" Type="http://schemas.openxmlformats.org/officeDocument/2006/relationships/image" Target="../media/image36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30.png"/><Relationship Id="rId23" Type="http://schemas.microsoft.com/office/2007/relationships/hdphoto" Target="../media/hdphoto7.wdp"/><Relationship Id="rId10" Type="http://schemas.openxmlformats.org/officeDocument/2006/relationships/image" Target="../media/image26.png"/><Relationship Id="rId19" Type="http://schemas.openxmlformats.org/officeDocument/2006/relationships/image" Target="../media/image33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Relationship Id="rId14" Type="http://schemas.openxmlformats.org/officeDocument/2006/relationships/image" Target="../media/image29.png"/><Relationship Id="rId22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1.png"/><Relationship Id="rId7" Type="http://schemas.openxmlformats.org/officeDocument/2006/relationships/chart" Target="../charts/chart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1.png"/><Relationship Id="rId7" Type="http://schemas.openxmlformats.org/officeDocument/2006/relationships/chart" Target="../charts/chart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7.png"/><Relationship Id="rId5" Type="http://schemas.openxmlformats.org/officeDocument/2006/relationships/image" Target="../media/image17.png"/><Relationship Id="rId10" Type="http://schemas.openxmlformats.org/officeDocument/2006/relationships/chart" Target="../charts/chart3.xml"/><Relationship Id="rId4" Type="http://schemas.microsoft.com/office/2007/relationships/hdphoto" Target="../media/hdphoto1.wdp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2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28.pn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41.png"/><Relationship Id="rId10" Type="http://schemas.microsoft.com/office/2007/relationships/hdphoto" Target="../media/hdphoto4.wdp"/><Relationship Id="rId4" Type="http://schemas.openxmlformats.org/officeDocument/2006/relationships/diagramLayout" Target="../diagrams/layout2.xml"/><Relationship Id="rId9" Type="http://schemas.openxmlformats.org/officeDocument/2006/relationships/image" Target="../media/image27.png"/><Relationship Id="rId1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microsoft.com/office/2007/relationships/hdphoto" Target="../media/hdphoto9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microsoft.com/office/2007/relationships/hdphoto" Target="../media/hdphoto9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12" Type="http://schemas.microsoft.com/office/2007/relationships/hdphoto" Target="../media/hdphoto14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microsoft.com/office/2007/relationships/hdphoto" Target="../media/hdphoto11.wdp"/><Relationship Id="rId11" Type="http://schemas.openxmlformats.org/officeDocument/2006/relationships/image" Target="../media/image56.png"/><Relationship Id="rId5" Type="http://schemas.openxmlformats.org/officeDocument/2006/relationships/image" Target="../media/image53.png"/><Relationship Id="rId10" Type="http://schemas.microsoft.com/office/2007/relationships/hdphoto" Target="../media/hdphoto13.wdp"/><Relationship Id="rId4" Type="http://schemas.microsoft.com/office/2007/relationships/hdphoto" Target="../media/hdphoto10.wdp"/><Relationship Id="rId9" Type="http://schemas.openxmlformats.org/officeDocument/2006/relationships/image" Target="../media/image55.png"/><Relationship Id="rId14" Type="http://schemas.microsoft.com/office/2007/relationships/hdphoto" Target="../media/hdphoto15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5" Type="http://schemas.openxmlformats.org/officeDocument/2006/relationships/image" Target="../media/image12.jpe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0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11" Type="http://schemas.microsoft.com/office/2007/relationships/hdphoto" Target="../media/hdphoto17.wdp"/><Relationship Id="rId5" Type="http://schemas.openxmlformats.org/officeDocument/2006/relationships/image" Target="../media/image3.png"/><Relationship Id="rId10" Type="http://schemas.openxmlformats.org/officeDocument/2006/relationships/image" Target="../media/image67.png"/><Relationship Id="rId4" Type="http://schemas.openxmlformats.org/officeDocument/2006/relationships/image" Target="../media/image9.png"/><Relationship Id="rId9" Type="http://schemas.microsoft.com/office/2007/relationships/hdphoto" Target="../media/hdphoto16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5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60.png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58.png"/><Relationship Id="rId7" Type="http://schemas.openxmlformats.org/officeDocument/2006/relationships/image" Target="../media/image74.png"/><Relationship Id="rId12" Type="http://schemas.openxmlformats.org/officeDocument/2006/relationships/image" Target="../media/image7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.png"/><Relationship Id="rId11" Type="http://schemas.openxmlformats.org/officeDocument/2006/relationships/image" Target="../media/image78.jpeg"/><Relationship Id="rId5" Type="http://schemas.openxmlformats.org/officeDocument/2006/relationships/image" Target="../media/image3.png"/><Relationship Id="rId10" Type="http://schemas.openxmlformats.org/officeDocument/2006/relationships/image" Target="../media/image77.png"/><Relationship Id="rId4" Type="http://schemas.openxmlformats.org/officeDocument/2006/relationships/image" Target="../media/image9.png"/><Relationship Id="rId9" Type="http://schemas.openxmlformats.org/officeDocument/2006/relationships/image" Target="../media/image76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3.png"/><Relationship Id="rId7" Type="http://schemas.openxmlformats.org/officeDocument/2006/relationships/image" Target="../media/image7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jpe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microsoft.com/office/2007/relationships/hdphoto" Target="../media/hdphoto18.wdp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19.jpg"/><Relationship Id="rId7" Type="http://schemas.openxmlformats.org/officeDocument/2006/relationships/image" Target="../media/image3.png"/><Relationship Id="rId12" Type="http://schemas.microsoft.com/office/2007/relationships/hdphoto" Target="../media/hdphoto20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83.png"/><Relationship Id="rId5" Type="http://schemas.openxmlformats.org/officeDocument/2006/relationships/image" Target="../media/image7.png"/><Relationship Id="rId10" Type="http://schemas.microsoft.com/office/2007/relationships/hdphoto" Target="../media/hdphoto19.wdp"/><Relationship Id="rId4" Type="http://schemas.openxmlformats.org/officeDocument/2006/relationships/image" Target="../media/image81.png"/><Relationship Id="rId9" Type="http://schemas.openxmlformats.org/officeDocument/2006/relationships/image" Target="../media/image8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5" Type="http://schemas.openxmlformats.org/officeDocument/2006/relationships/image" Target="../media/image12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jpeg"/><Relationship Id="rId5" Type="http://schemas.openxmlformats.org/officeDocument/2006/relationships/image" Target="../media/image17.png"/><Relationship Id="rId4" Type="http://schemas.microsoft.com/office/2007/relationships/hdphoto" Target="../media/hdphoto1.wdp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ctrTitle"/>
          </p:nvPr>
        </p:nvSpPr>
        <p:spPr>
          <a:xfrm>
            <a:off x="3707904" y="2139702"/>
            <a:ext cx="5364088" cy="208823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Migração de Plataforma</a:t>
            </a:r>
            <a:endParaRPr lang="en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0" y="0"/>
            <a:ext cx="3029639" cy="51435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1763688" y="2787774"/>
            <a:ext cx="1265951" cy="1299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6" name="Shape 104"/>
          <p:cNvGrpSpPr/>
          <p:nvPr/>
        </p:nvGrpSpPr>
        <p:grpSpPr>
          <a:xfrm>
            <a:off x="2021832" y="3108456"/>
            <a:ext cx="755765" cy="671484"/>
            <a:chOff x="5292575" y="3681900"/>
            <a:chExt cx="420150" cy="373275"/>
          </a:xfrm>
        </p:grpSpPr>
        <p:sp>
          <p:nvSpPr>
            <p:cNvPr id="17" name="Shape 105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06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107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108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109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5" name="Picture 2" descr="C:\Users\izabely.correa\Documents\GitHub\SitePDCase\WebContent\images\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656" y="3782320"/>
            <a:ext cx="1046162" cy="22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71169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FF89B20-E580-413C-B881-CED2E8F721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0148" y="3199567"/>
            <a:ext cx="490200" cy="3921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-1946201"/>
            <a:ext cx="7315200" cy="976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10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983848" y="-895171"/>
            <a:ext cx="7188552" cy="691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6915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79" y="-1865588"/>
            <a:ext cx="7315200" cy="1480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27679" y="-1820738"/>
            <a:ext cx="7288642" cy="395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927679" y="6028134"/>
            <a:ext cx="7315200" cy="7041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Retângulo 48"/>
          <p:cNvSpPr/>
          <p:nvPr/>
        </p:nvSpPr>
        <p:spPr>
          <a:xfrm>
            <a:off x="927031" y="-1476686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Shape 133"/>
          <p:cNvSpPr txBox="1">
            <a:spLocks noGrp="1"/>
          </p:cNvSpPr>
          <p:nvPr>
            <p:ph type="ctrTitle"/>
          </p:nvPr>
        </p:nvSpPr>
        <p:spPr>
          <a:xfrm>
            <a:off x="1089578" y="-1491759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MIGRAÇÃO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54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149" y="-884634"/>
            <a:ext cx="2833219" cy="3426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Retângulo 54"/>
          <p:cNvSpPr/>
          <p:nvPr/>
        </p:nvSpPr>
        <p:spPr>
          <a:xfrm>
            <a:off x="1011995" y="-812626"/>
            <a:ext cx="3945311" cy="323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COLOQUE SEU </a:t>
            </a:r>
          </a:p>
          <a:p>
            <a:pPr lvl="0"/>
            <a:r>
              <a:rPr lang="pt-BR" sz="60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 A P A C E T E</a:t>
            </a:r>
            <a:endParaRPr lang="pt-BR" sz="4400" spc="-3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  <a:p>
            <a:pPr lvl="0"/>
            <a:r>
              <a:rPr lang="pt-BR" sz="44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EMBARQUE  NESTA </a:t>
            </a:r>
          </a:p>
          <a:p>
            <a:pPr lvl="0"/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 I</a:t>
            </a:r>
            <a:r>
              <a:rPr lang="pt-BR" sz="32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 A  G  E  M</a:t>
            </a:r>
            <a:endParaRPr lang="pt-BR" sz="66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5391733" y="644029"/>
            <a:ext cx="20858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DESTINO: FUTURO</a:t>
            </a:r>
          </a:p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SAÍDA: PRA ONTEM!</a:t>
            </a:r>
            <a:endParaRPr lang="pt-BR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57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984" y="7471068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27679" y="2243176"/>
            <a:ext cx="7288642" cy="395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Retângulo 50"/>
          <p:cNvSpPr/>
          <p:nvPr/>
        </p:nvSpPr>
        <p:spPr>
          <a:xfrm>
            <a:off x="4612746" y="2427734"/>
            <a:ext cx="3630133" cy="540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Sobre a Nave</a:t>
            </a:r>
            <a:endParaRPr lang="pt-BR" sz="1050" dirty="0"/>
          </a:p>
        </p:txBody>
      </p:sp>
      <p:sp>
        <p:nvSpPr>
          <p:cNvPr id="52" name="Retângulo 51"/>
          <p:cNvSpPr/>
          <p:nvPr/>
        </p:nvSpPr>
        <p:spPr>
          <a:xfrm>
            <a:off x="4612744" y="3112393"/>
            <a:ext cx="3630135" cy="1296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O Processo de migração é realizado com </a:t>
            </a:r>
            <a:r>
              <a:rPr lang="pt-BR" sz="1600" dirty="0" smtClean="0">
                <a:solidFill>
                  <a:schemeClr val="tx1"/>
                </a:solidFill>
              </a:rPr>
              <a:t>o </a:t>
            </a:r>
            <a:r>
              <a:rPr lang="pt-BR" sz="1600" dirty="0">
                <a:solidFill>
                  <a:schemeClr val="tx1"/>
                </a:solidFill>
              </a:rPr>
              <a:t>apoio de ferramenta automatizada, que interpreta o código COBOL e gera código PL/SQL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58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00908"/>
            <a:ext cx="1835792" cy="1593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Retângulo 52"/>
          <p:cNvSpPr/>
          <p:nvPr/>
        </p:nvSpPr>
        <p:spPr>
          <a:xfrm>
            <a:off x="927031" y="8875223"/>
            <a:ext cx="3625215" cy="16894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 smtClean="0">
                <a:solidFill>
                  <a:schemeClr val="tx1"/>
                </a:solidFill>
              </a:rPr>
              <a:t>   ORIGEM:</a:t>
            </a:r>
            <a:r>
              <a:rPr lang="pt-BR" sz="1600" dirty="0" smtClean="0">
                <a:solidFill>
                  <a:schemeClr val="tx1"/>
                </a:solidFill>
              </a:rPr>
              <a:t> Leitura </a:t>
            </a:r>
            <a:r>
              <a:rPr lang="pt-BR" sz="1600" dirty="0">
                <a:solidFill>
                  <a:schemeClr val="tx1"/>
                </a:solidFill>
              </a:rPr>
              <a:t>da base de dados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do SADS.</a:t>
            </a:r>
          </a:p>
          <a:p>
            <a:r>
              <a:rPr lang="pt-BR" sz="1600" b="1" dirty="0">
                <a:solidFill>
                  <a:schemeClr val="tx1"/>
                </a:solidFill>
              </a:rPr>
              <a:t> </a:t>
            </a:r>
            <a:r>
              <a:rPr lang="pt-BR" sz="1600" b="1" dirty="0" smtClean="0">
                <a:solidFill>
                  <a:schemeClr val="tx1"/>
                </a:solidFill>
              </a:rPr>
              <a:t>  PROCESSO:</a:t>
            </a:r>
            <a:r>
              <a:rPr lang="pt-BR" sz="1600" dirty="0" smtClean="0">
                <a:solidFill>
                  <a:schemeClr val="tx1"/>
                </a:solidFill>
              </a:rPr>
              <a:t> São </a:t>
            </a:r>
            <a:r>
              <a:rPr lang="pt-BR" sz="1600" dirty="0">
                <a:solidFill>
                  <a:schemeClr val="tx1"/>
                </a:solidFill>
              </a:rPr>
              <a:t>extraídas as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informações para </a:t>
            </a:r>
            <a:r>
              <a:rPr lang="pt-BR" sz="1600" dirty="0">
                <a:solidFill>
                  <a:schemeClr val="tx1"/>
                </a:solidFill>
              </a:rPr>
              <a:t>a </a:t>
            </a:r>
            <a:r>
              <a:rPr lang="pt-BR" sz="1600" dirty="0" smtClean="0">
                <a:solidFill>
                  <a:schemeClr val="tx1"/>
                </a:solidFill>
              </a:rPr>
              <a:t>criação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automatizada.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   DESTINO: </a:t>
            </a:r>
            <a:r>
              <a:rPr lang="pt-BR" sz="1600" dirty="0" smtClean="0">
                <a:solidFill>
                  <a:schemeClr val="tx1"/>
                </a:solidFill>
              </a:rPr>
              <a:t>Telas </a:t>
            </a:r>
            <a:r>
              <a:rPr lang="pt-BR" sz="1600" dirty="0">
                <a:solidFill>
                  <a:schemeClr val="tx1"/>
                </a:solidFill>
              </a:rPr>
              <a:t>em Java.</a:t>
            </a:r>
          </a:p>
        </p:txBody>
      </p:sp>
      <p:sp>
        <p:nvSpPr>
          <p:cNvPr id="59" name="Retângulo 58"/>
          <p:cNvSpPr/>
          <p:nvPr/>
        </p:nvSpPr>
        <p:spPr>
          <a:xfrm>
            <a:off x="927031" y="8227152"/>
            <a:ext cx="3625216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   Sobre a Viagem</a:t>
            </a:r>
            <a:endParaRPr lang="pt-BR" sz="1050" dirty="0"/>
          </a:p>
        </p:txBody>
      </p:sp>
      <p:grpSp>
        <p:nvGrpSpPr>
          <p:cNvPr id="82" name="Grupo 81"/>
          <p:cNvGrpSpPr/>
          <p:nvPr/>
        </p:nvGrpSpPr>
        <p:grpSpPr>
          <a:xfrm>
            <a:off x="1313458" y="4443959"/>
            <a:ext cx="6617745" cy="3582459"/>
            <a:chOff x="909269" y="6646293"/>
            <a:chExt cx="7238217" cy="3918345"/>
          </a:xfrm>
        </p:grpSpPr>
        <p:pic>
          <p:nvPicPr>
            <p:cNvPr id="83" name="Picture 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925" y="7972350"/>
              <a:ext cx="1459109" cy="1512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" name="Picture 17" descr="C:\Users\izabely.correa\Desktop\mainframe-coloring-page-442b4943450e978604e1e78aa1608507.png"/>
            <p:cNvPicPr>
              <a:picLocks noChangeAspect="1" noChangeArrowheads="1"/>
            </p:cNvPicPr>
            <p:nvPr/>
          </p:nvPicPr>
          <p:blipFill rotWithShape="1"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05"/>
            <a:stretch/>
          </p:blipFill>
          <p:spPr bwMode="auto">
            <a:xfrm>
              <a:off x="909269" y="8260382"/>
              <a:ext cx="2381179" cy="2250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CaixaDeTexto 84"/>
            <p:cNvSpPr txBox="1"/>
            <p:nvPr/>
          </p:nvSpPr>
          <p:spPr>
            <a:xfrm>
              <a:off x="937016" y="6646293"/>
              <a:ext cx="2433680" cy="255454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RightUp"/>
                <a:lightRig rig="threePt" dir="t"/>
              </a:scene3d>
            </a:bodyPr>
            <a:lstStyle/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MAINFRAME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UNISYS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COBOL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DMS II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SADS</a:t>
              </a:r>
            </a:p>
          </p:txBody>
        </p:sp>
        <p:sp>
          <p:nvSpPr>
            <p:cNvPr id="86" name="Retângulo 85"/>
            <p:cNvSpPr/>
            <p:nvPr/>
          </p:nvSpPr>
          <p:spPr>
            <a:xfrm>
              <a:off x="3491880" y="6803812"/>
              <a:ext cx="1628097" cy="3760826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pt-BR" sz="3600" spc="300" dirty="0" smtClean="0">
                  <a:latin typeface="Impact" panose="020B0806030902050204" pitchFamily="34" charset="0"/>
                </a:rPr>
                <a:t>FERRAMENTA</a:t>
              </a:r>
              <a:endParaRPr lang="pt-BR" sz="3600" spc="300" dirty="0">
                <a:latin typeface="Impact" panose="020B0806030902050204" pitchFamily="34" charset="0"/>
              </a:endParaRPr>
            </a:p>
          </p:txBody>
        </p:sp>
        <p:grpSp>
          <p:nvGrpSpPr>
            <p:cNvPr id="87" name="Grupo 86"/>
            <p:cNvGrpSpPr/>
            <p:nvPr/>
          </p:nvGrpSpPr>
          <p:grpSpPr>
            <a:xfrm>
              <a:off x="5701712" y="6820223"/>
              <a:ext cx="2398680" cy="3744415"/>
              <a:chOff x="5549948" y="6820223"/>
              <a:chExt cx="2533450" cy="3954796"/>
            </a:xfrm>
          </p:grpSpPr>
          <p:sp>
            <p:nvSpPr>
              <p:cNvPr id="96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4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3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5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4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8" name="CaixaDeTexto 87"/>
            <p:cNvSpPr txBox="1"/>
            <p:nvPr/>
          </p:nvSpPr>
          <p:spPr>
            <a:xfrm>
              <a:off x="5843896" y="6987659"/>
              <a:ext cx="789334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JAVA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89" name="CaixaDeTexto 88"/>
            <p:cNvSpPr txBox="1"/>
            <p:nvPr/>
          </p:nvSpPr>
          <p:spPr>
            <a:xfrm>
              <a:off x="7071151" y="7981919"/>
              <a:ext cx="1066357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PL/SQL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0" name="CaixaDeTexto 89"/>
            <p:cNvSpPr txBox="1"/>
            <p:nvPr/>
          </p:nvSpPr>
          <p:spPr>
            <a:xfrm>
              <a:off x="5701407" y="8908454"/>
              <a:ext cx="1115448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ORACLE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1" name="CaixaDeTexto 90"/>
            <p:cNvSpPr txBox="1"/>
            <p:nvPr/>
          </p:nvSpPr>
          <p:spPr>
            <a:xfrm>
              <a:off x="7032038" y="9772550"/>
              <a:ext cx="1115448" cy="6396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SQL </a:t>
              </a:r>
            </a:p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SERVER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92" name="Conector de seta reta 91"/>
            <p:cNvCxnSpPr/>
            <p:nvPr/>
          </p:nvCxnSpPr>
          <p:spPr>
            <a:xfrm>
              <a:off x="3009784" y="718594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de seta reta 92"/>
            <p:cNvCxnSpPr/>
            <p:nvPr/>
          </p:nvCxnSpPr>
          <p:spPr>
            <a:xfrm>
              <a:off x="2987824" y="1020459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CaixaDeTexto 93"/>
            <p:cNvSpPr txBox="1"/>
            <p:nvPr/>
          </p:nvSpPr>
          <p:spPr>
            <a:xfrm>
              <a:off x="3894510" y="6916942"/>
              <a:ext cx="8531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</a:rPr>
                <a:t>ONLINE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95" name="CaixaDeTexto 94"/>
            <p:cNvSpPr txBox="1"/>
            <p:nvPr/>
          </p:nvSpPr>
          <p:spPr>
            <a:xfrm>
              <a:off x="3879368" y="10184853"/>
              <a:ext cx="7938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>
                  <a:solidFill>
                    <a:schemeClr val="bg1"/>
                  </a:solidFill>
                </a:rPr>
                <a:t>BATCH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620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6043223" y="2284229"/>
            <a:ext cx="4397313" cy="4717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7" name="Picture 3" descr="C:\Users\izabely.correa\Documents\GitHub\Mangata\info\01_mangata_mobi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-7077322"/>
            <a:ext cx="4572000" cy="1916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762510" y="7684318"/>
            <a:ext cx="4572001" cy="4401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14"/>
          <a:stretch/>
        </p:blipFill>
        <p:spPr bwMode="auto">
          <a:xfrm>
            <a:off x="761139" y="4227934"/>
            <a:ext cx="4541339" cy="586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-7077322"/>
            <a:ext cx="4570158" cy="8175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746239" y="-6717282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908786" y="-6745418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MIGRAÇÃO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6" y="1098129"/>
            <a:ext cx="4568273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Retângulo 52"/>
          <p:cNvSpPr/>
          <p:nvPr/>
        </p:nvSpPr>
        <p:spPr>
          <a:xfrm>
            <a:off x="759317" y="339502"/>
            <a:ext cx="3630133" cy="540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Sobre a Nave</a:t>
            </a:r>
            <a:endParaRPr lang="pt-BR" sz="1050" dirty="0"/>
          </a:p>
        </p:txBody>
      </p:sp>
      <p:sp>
        <p:nvSpPr>
          <p:cNvPr id="54" name="Retângulo 53"/>
          <p:cNvSpPr/>
          <p:nvPr/>
        </p:nvSpPr>
        <p:spPr>
          <a:xfrm>
            <a:off x="759315" y="1024161"/>
            <a:ext cx="3630135" cy="1296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O Processo de migração é realizado com </a:t>
            </a:r>
            <a:r>
              <a:rPr lang="pt-BR" sz="1600" dirty="0" smtClean="0">
                <a:solidFill>
                  <a:schemeClr val="tx1"/>
                </a:solidFill>
              </a:rPr>
              <a:t>o </a:t>
            </a:r>
            <a:r>
              <a:rPr lang="pt-BR" sz="1600" dirty="0">
                <a:solidFill>
                  <a:schemeClr val="tx1"/>
                </a:solidFill>
              </a:rPr>
              <a:t>apoio de ferramenta automatizada, que interpreta o código COBOL e gera código PL/SQL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55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765" y="-2991027"/>
            <a:ext cx="2833219" cy="3426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Retângulo 55"/>
          <p:cNvSpPr/>
          <p:nvPr/>
        </p:nvSpPr>
        <p:spPr>
          <a:xfrm>
            <a:off x="1202753" y="-6141218"/>
            <a:ext cx="3945311" cy="323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COLOQUE SEU </a:t>
            </a:r>
          </a:p>
          <a:p>
            <a:pPr lvl="0"/>
            <a:r>
              <a:rPr lang="pt-BR" sz="60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 A P A C E T E</a:t>
            </a:r>
            <a:endParaRPr lang="pt-BR" sz="4400" spc="-3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  <a:p>
            <a:pPr lvl="0"/>
            <a:r>
              <a:rPr lang="pt-BR" sz="44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EMBARQUE  NESTA </a:t>
            </a:r>
          </a:p>
          <a:p>
            <a:pPr lvl="0"/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 I</a:t>
            </a:r>
            <a:r>
              <a:rPr lang="pt-BR" sz="32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 A  G  E  M</a:t>
            </a:r>
            <a:endParaRPr lang="pt-BR" sz="66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7" name="Retângulo 56"/>
          <p:cNvSpPr/>
          <p:nvPr/>
        </p:nvSpPr>
        <p:spPr>
          <a:xfrm>
            <a:off x="1935349" y="-1462364"/>
            <a:ext cx="20858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DESTINO: FUTURO</a:t>
            </a:r>
          </a:p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SAÍDA: PRA ONTEM!</a:t>
            </a:r>
            <a:endParaRPr lang="pt-BR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6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62" y="3501551"/>
            <a:ext cx="888480" cy="920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17" descr="C:\Users\izabely.correa\Desktop\mainframe-coloring-page-442b4943450e978604e1e78aa1608507.png"/>
          <p:cNvPicPr>
            <a:picLocks noChangeAspect="1" noChangeArrowheads="1"/>
          </p:cNvPicPr>
          <p:nvPr/>
        </p:nvPicPr>
        <p:blipFill rotWithShape="1"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5"/>
          <a:stretch/>
        </p:blipFill>
        <p:spPr bwMode="auto">
          <a:xfrm>
            <a:off x="2361621" y="2355726"/>
            <a:ext cx="2210379" cy="208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CaixaDeTexto 64"/>
          <p:cNvSpPr txBox="1"/>
          <p:nvPr/>
        </p:nvSpPr>
        <p:spPr>
          <a:xfrm>
            <a:off x="1691680" y="3176389"/>
            <a:ext cx="9332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pc="300" dirty="0" smtClean="0">
                <a:solidFill>
                  <a:schemeClr val="bg1"/>
                </a:solidFill>
                <a:latin typeface="Impact" panose="020B0806030902050204" pitchFamily="34" charset="0"/>
              </a:rPr>
              <a:t>UNISYS</a:t>
            </a:r>
          </a:p>
          <a:p>
            <a:pPr algn="r"/>
            <a:r>
              <a:rPr lang="pt-BR" spc="300" dirty="0">
                <a:solidFill>
                  <a:schemeClr val="bg1"/>
                </a:solidFill>
                <a:latin typeface="Impact" panose="020B0806030902050204" pitchFamily="34" charset="0"/>
              </a:rPr>
              <a:t>COBOL</a:t>
            </a:r>
          </a:p>
          <a:p>
            <a:pPr algn="r"/>
            <a:r>
              <a:rPr lang="pt-BR" spc="300" dirty="0">
                <a:solidFill>
                  <a:schemeClr val="bg1"/>
                </a:solidFill>
                <a:latin typeface="Impact" panose="020B0806030902050204" pitchFamily="34" charset="0"/>
              </a:rPr>
              <a:t>DMS II</a:t>
            </a:r>
          </a:p>
          <a:p>
            <a:pPr algn="r"/>
            <a:r>
              <a:rPr lang="pt-BR" spc="300" dirty="0" smtClean="0">
                <a:solidFill>
                  <a:schemeClr val="bg1"/>
                </a:solidFill>
                <a:latin typeface="Impact" panose="020B0806030902050204" pitchFamily="34" charset="0"/>
              </a:rPr>
              <a:t>SADS</a:t>
            </a:r>
          </a:p>
        </p:txBody>
      </p:sp>
      <p:pic>
        <p:nvPicPr>
          <p:cNvPr id="85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53" y="8620422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87" y="9084410"/>
            <a:ext cx="1207686" cy="1048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Retângulo 59"/>
          <p:cNvSpPr/>
          <p:nvPr/>
        </p:nvSpPr>
        <p:spPr>
          <a:xfrm>
            <a:off x="1690326" y="7219040"/>
            <a:ext cx="3625216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   Sobre a Viagem</a:t>
            </a:r>
            <a:endParaRPr lang="pt-BR" sz="1050" dirty="0"/>
          </a:p>
        </p:txBody>
      </p:sp>
      <p:sp>
        <p:nvSpPr>
          <p:cNvPr id="61" name="Retângulo 60"/>
          <p:cNvSpPr/>
          <p:nvPr/>
        </p:nvSpPr>
        <p:spPr>
          <a:xfrm>
            <a:off x="1690326" y="7867111"/>
            <a:ext cx="3625215" cy="16894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 smtClean="0">
                <a:solidFill>
                  <a:schemeClr val="tx1"/>
                </a:solidFill>
              </a:rPr>
              <a:t>   ORIGEM:</a:t>
            </a:r>
            <a:r>
              <a:rPr lang="pt-BR" sz="1600" dirty="0" smtClean="0">
                <a:solidFill>
                  <a:schemeClr val="tx1"/>
                </a:solidFill>
              </a:rPr>
              <a:t> Leitura </a:t>
            </a:r>
            <a:r>
              <a:rPr lang="pt-BR" sz="1600" dirty="0">
                <a:solidFill>
                  <a:schemeClr val="tx1"/>
                </a:solidFill>
              </a:rPr>
              <a:t>da base de dados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do SADS.</a:t>
            </a:r>
          </a:p>
          <a:p>
            <a:r>
              <a:rPr lang="pt-BR" sz="1600" b="1" dirty="0">
                <a:solidFill>
                  <a:schemeClr val="tx1"/>
                </a:solidFill>
              </a:rPr>
              <a:t> </a:t>
            </a:r>
            <a:r>
              <a:rPr lang="pt-BR" sz="1600" b="1" dirty="0" smtClean="0">
                <a:solidFill>
                  <a:schemeClr val="tx1"/>
                </a:solidFill>
              </a:rPr>
              <a:t>  PROCESSO:</a:t>
            </a:r>
            <a:r>
              <a:rPr lang="pt-BR" sz="1600" dirty="0" smtClean="0">
                <a:solidFill>
                  <a:schemeClr val="tx1"/>
                </a:solidFill>
              </a:rPr>
              <a:t> São </a:t>
            </a:r>
            <a:r>
              <a:rPr lang="pt-BR" sz="1600" dirty="0">
                <a:solidFill>
                  <a:schemeClr val="tx1"/>
                </a:solidFill>
              </a:rPr>
              <a:t>extraídas as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informações para </a:t>
            </a:r>
            <a:r>
              <a:rPr lang="pt-BR" sz="1600" dirty="0">
                <a:solidFill>
                  <a:schemeClr val="tx1"/>
                </a:solidFill>
              </a:rPr>
              <a:t>a </a:t>
            </a:r>
            <a:r>
              <a:rPr lang="pt-BR" sz="1600" dirty="0" smtClean="0">
                <a:solidFill>
                  <a:schemeClr val="tx1"/>
                </a:solidFill>
              </a:rPr>
              <a:t>criação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automatizada.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   DESTINO: </a:t>
            </a:r>
            <a:r>
              <a:rPr lang="pt-BR" sz="1600" dirty="0" smtClean="0">
                <a:solidFill>
                  <a:schemeClr val="tx1"/>
                </a:solidFill>
              </a:rPr>
              <a:t>Telas </a:t>
            </a:r>
            <a:r>
              <a:rPr lang="pt-BR" sz="1600" dirty="0">
                <a:solidFill>
                  <a:schemeClr val="tx1"/>
                </a:solidFill>
              </a:rPr>
              <a:t>em Java.</a:t>
            </a:r>
          </a:p>
        </p:txBody>
      </p:sp>
      <p:grpSp>
        <p:nvGrpSpPr>
          <p:cNvPr id="5" name="Grupo 4"/>
          <p:cNvGrpSpPr/>
          <p:nvPr/>
        </p:nvGrpSpPr>
        <p:grpSpPr>
          <a:xfrm>
            <a:off x="871127" y="5452070"/>
            <a:ext cx="4320480" cy="1561510"/>
            <a:chOff x="2094433" y="6920015"/>
            <a:chExt cx="3043924" cy="1100136"/>
          </a:xfrm>
        </p:grpSpPr>
        <p:grpSp>
          <p:nvGrpSpPr>
            <p:cNvPr id="67" name="Grupo 66"/>
            <p:cNvGrpSpPr/>
            <p:nvPr/>
          </p:nvGrpSpPr>
          <p:grpSpPr>
            <a:xfrm>
              <a:off x="2094433" y="6920015"/>
              <a:ext cx="3043924" cy="1100136"/>
              <a:chOff x="2803641" y="8866808"/>
              <a:chExt cx="5279757" cy="1908211"/>
            </a:xfrm>
          </p:grpSpPr>
          <p:sp>
            <p:nvSpPr>
              <p:cNvPr id="76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2803644" y="8866808"/>
                <a:ext cx="1130654" cy="854445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4206433" y="8866808"/>
                <a:ext cx="1130654" cy="854445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2803641" y="9920572"/>
                <a:ext cx="1130654" cy="854445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4206431" y="9920572"/>
                <a:ext cx="1130654" cy="854445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5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4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8" name="CaixaDeTexto 67"/>
            <p:cNvSpPr txBox="1"/>
            <p:nvPr/>
          </p:nvSpPr>
          <p:spPr>
            <a:xfrm>
              <a:off x="2186467" y="7006191"/>
              <a:ext cx="467785" cy="281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JAVA</a:t>
              </a:r>
              <a:endParaRPr lang="pt-BR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9" name="CaixaDeTexto 68"/>
            <p:cNvSpPr txBox="1"/>
            <p:nvPr/>
          </p:nvSpPr>
          <p:spPr>
            <a:xfrm>
              <a:off x="3698114" y="7000573"/>
              <a:ext cx="621379" cy="281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PL/SQL</a:t>
              </a:r>
              <a:endParaRPr lang="pt-BR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1" name="CaixaDeTexto 70"/>
            <p:cNvSpPr txBox="1"/>
            <p:nvPr/>
          </p:nvSpPr>
          <p:spPr>
            <a:xfrm>
              <a:off x="4517997" y="7513639"/>
              <a:ext cx="610086" cy="455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8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SQL </a:t>
              </a:r>
            </a:p>
            <a:p>
              <a:pPr algn="ctr"/>
              <a:r>
                <a:rPr lang="pt-BR" sz="18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SERVER</a:t>
              </a:r>
              <a:endParaRPr lang="pt-BR" sz="1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0" name="CaixaDeTexto 69"/>
            <p:cNvSpPr txBox="1"/>
            <p:nvPr/>
          </p:nvSpPr>
          <p:spPr>
            <a:xfrm>
              <a:off x="2915294" y="7620292"/>
              <a:ext cx="610085" cy="260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8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ORACLE</a:t>
              </a:r>
              <a:endParaRPr lang="pt-BR" sz="1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88" name="Retângulo 87"/>
          <p:cNvSpPr/>
          <p:nvPr/>
        </p:nvSpPr>
        <p:spPr>
          <a:xfrm>
            <a:off x="871127" y="4515929"/>
            <a:ext cx="4281100" cy="6016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sz="2400" spc="300" dirty="0" smtClean="0">
                <a:latin typeface="Impact" panose="020B0806030902050204" pitchFamily="34" charset="0"/>
              </a:rPr>
              <a:t>FERRAMENTA</a:t>
            </a:r>
            <a:endParaRPr lang="pt-BR" sz="2400" spc="300" dirty="0">
              <a:latin typeface="Impact" panose="020B0806030902050204" pitchFamily="34" charset="0"/>
            </a:endParaRPr>
          </a:p>
        </p:txBody>
      </p:sp>
      <p:cxnSp>
        <p:nvCxnSpPr>
          <p:cNvPr id="89" name="Conector de seta reta 88"/>
          <p:cNvCxnSpPr/>
          <p:nvPr/>
        </p:nvCxnSpPr>
        <p:spPr>
          <a:xfrm>
            <a:off x="4135081" y="4299942"/>
            <a:ext cx="0" cy="1005977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de seta reta 89"/>
          <p:cNvCxnSpPr/>
          <p:nvPr/>
        </p:nvCxnSpPr>
        <p:spPr>
          <a:xfrm>
            <a:off x="1897056" y="4299942"/>
            <a:ext cx="0" cy="102029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CaixaDeTexto 90"/>
          <p:cNvSpPr txBox="1"/>
          <p:nvPr/>
        </p:nvSpPr>
        <p:spPr>
          <a:xfrm rot="5400000">
            <a:off x="3882010" y="4690248"/>
            <a:ext cx="6607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>
                <a:solidFill>
                  <a:schemeClr val="bg1"/>
                </a:solidFill>
              </a:rPr>
              <a:t>ONLINE</a:t>
            </a:r>
            <a:endParaRPr lang="pt-BR" sz="1000" dirty="0">
              <a:solidFill>
                <a:schemeClr val="bg1"/>
              </a:solidFill>
            </a:endParaRPr>
          </a:p>
        </p:txBody>
      </p:sp>
      <p:sp>
        <p:nvSpPr>
          <p:cNvPr id="92" name="CaixaDeTexto 91"/>
          <p:cNvSpPr txBox="1"/>
          <p:nvPr/>
        </p:nvSpPr>
        <p:spPr>
          <a:xfrm rot="16200000">
            <a:off x="1526585" y="4731387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dirty="0" smtClean="0">
                <a:solidFill>
                  <a:schemeClr val="bg1"/>
                </a:solidFill>
              </a:rPr>
              <a:t>BATCH</a:t>
            </a:r>
            <a:endParaRPr lang="pt-BR" sz="1000" dirty="0">
              <a:solidFill>
                <a:schemeClr val="bg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2637236" y="2715204"/>
            <a:ext cx="1718740" cy="400110"/>
          </a:xfrm>
          <a:prstGeom prst="rect">
            <a:avLst/>
          </a:prstGeom>
        </p:spPr>
        <p:txBody>
          <a:bodyPr wrap="none">
            <a:spAutoFit/>
            <a:scene3d>
              <a:camera prst="isometricRightUp"/>
              <a:lightRig rig="threePt" dir="t"/>
            </a:scene3d>
          </a:bodyPr>
          <a:lstStyle/>
          <a:p>
            <a:pPr algn="r"/>
            <a:r>
              <a:rPr lang="pt-BR" sz="2000" spc="300" dirty="0">
                <a:solidFill>
                  <a:schemeClr val="bg1"/>
                </a:solidFill>
                <a:latin typeface="Impact" panose="020B0806030902050204" pitchFamily="34" charset="0"/>
              </a:rPr>
              <a:t>MAINFRAME</a:t>
            </a:r>
          </a:p>
        </p:txBody>
      </p:sp>
      <p:pic>
        <p:nvPicPr>
          <p:cNvPr id="41" name="Picture 11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"/>
          <a:stretch/>
        </p:blipFill>
        <p:spPr bwMode="auto">
          <a:xfrm>
            <a:off x="6904721" y="-3426219"/>
            <a:ext cx="2736606" cy="3426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17" descr="C:\Users\izabely.correa\Desktop\mainframe-coloring-page-442b4943450e978604e1e78aa1608507.png"/>
          <p:cNvPicPr>
            <a:picLocks noChangeAspect="1" noChangeArrowheads="1"/>
          </p:cNvPicPr>
          <p:nvPr/>
        </p:nvPicPr>
        <p:blipFill rotWithShape="1"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5"/>
          <a:stretch/>
        </p:blipFill>
        <p:spPr bwMode="auto">
          <a:xfrm>
            <a:off x="7574662" y="2284229"/>
            <a:ext cx="2210379" cy="208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CaixaDeTexto 44"/>
          <p:cNvSpPr txBox="1"/>
          <p:nvPr/>
        </p:nvSpPr>
        <p:spPr>
          <a:xfrm>
            <a:off x="6904721" y="3104892"/>
            <a:ext cx="9332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pc="300" dirty="0" smtClean="0">
                <a:solidFill>
                  <a:schemeClr val="bg1"/>
                </a:solidFill>
                <a:latin typeface="Impact" panose="020B0806030902050204" pitchFamily="34" charset="0"/>
              </a:rPr>
              <a:t>UNISYS</a:t>
            </a:r>
          </a:p>
          <a:p>
            <a:pPr algn="r"/>
            <a:r>
              <a:rPr lang="pt-BR" spc="300" dirty="0">
                <a:solidFill>
                  <a:schemeClr val="bg1"/>
                </a:solidFill>
                <a:latin typeface="Impact" panose="020B0806030902050204" pitchFamily="34" charset="0"/>
              </a:rPr>
              <a:t>COBOL</a:t>
            </a:r>
          </a:p>
          <a:p>
            <a:pPr algn="r"/>
            <a:r>
              <a:rPr lang="pt-BR" spc="300" dirty="0">
                <a:solidFill>
                  <a:schemeClr val="bg1"/>
                </a:solidFill>
                <a:latin typeface="Impact" panose="020B0806030902050204" pitchFamily="34" charset="0"/>
              </a:rPr>
              <a:t>DMS II</a:t>
            </a:r>
          </a:p>
          <a:p>
            <a:pPr algn="r"/>
            <a:r>
              <a:rPr lang="pt-BR" spc="300" dirty="0" smtClean="0">
                <a:solidFill>
                  <a:schemeClr val="bg1"/>
                </a:solidFill>
                <a:latin typeface="Impact" panose="020B0806030902050204" pitchFamily="34" charset="0"/>
              </a:rPr>
              <a:t>SADS</a:t>
            </a:r>
          </a:p>
        </p:txBody>
      </p:sp>
      <p:grpSp>
        <p:nvGrpSpPr>
          <p:cNvPr id="46" name="Grupo 45"/>
          <p:cNvGrpSpPr/>
          <p:nvPr/>
        </p:nvGrpSpPr>
        <p:grpSpPr>
          <a:xfrm>
            <a:off x="6084168" y="5380573"/>
            <a:ext cx="4320480" cy="1561510"/>
            <a:chOff x="2094433" y="6920015"/>
            <a:chExt cx="3043924" cy="1100136"/>
          </a:xfrm>
        </p:grpSpPr>
        <p:grpSp>
          <p:nvGrpSpPr>
            <p:cNvPr id="47" name="Grupo 46"/>
            <p:cNvGrpSpPr/>
            <p:nvPr/>
          </p:nvGrpSpPr>
          <p:grpSpPr>
            <a:xfrm>
              <a:off x="2094433" y="6920015"/>
              <a:ext cx="3043924" cy="1100136"/>
              <a:chOff x="2803641" y="8866808"/>
              <a:chExt cx="5279757" cy="1908211"/>
            </a:xfrm>
          </p:grpSpPr>
          <p:sp>
            <p:nvSpPr>
              <p:cNvPr id="52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2803644" y="8866808"/>
                <a:ext cx="1130654" cy="854445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4206433" y="8866808"/>
                <a:ext cx="1130654" cy="854445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2803641" y="9920572"/>
                <a:ext cx="1130654" cy="854445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4206431" y="9920572"/>
                <a:ext cx="1130654" cy="854445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5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4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8" name="CaixaDeTexto 47"/>
            <p:cNvSpPr txBox="1"/>
            <p:nvPr/>
          </p:nvSpPr>
          <p:spPr>
            <a:xfrm>
              <a:off x="2186467" y="7006191"/>
              <a:ext cx="467785" cy="281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JAVA</a:t>
              </a:r>
              <a:endParaRPr lang="pt-BR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49" name="CaixaDeTexto 48"/>
            <p:cNvSpPr txBox="1"/>
            <p:nvPr/>
          </p:nvSpPr>
          <p:spPr>
            <a:xfrm>
              <a:off x="3698114" y="7000573"/>
              <a:ext cx="621379" cy="281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PL/SQL</a:t>
              </a:r>
              <a:endParaRPr lang="pt-BR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0" name="CaixaDeTexto 49"/>
            <p:cNvSpPr txBox="1"/>
            <p:nvPr/>
          </p:nvSpPr>
          <p:spPr>
            <a:xfrm>
              <a:off x="4517997" y="7513639"/>
              <a:ext cx="610086" cy="455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8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SQL </a:t>
              </a:r>
            </a:p>
            <a:p>
              <a:pPr algn="ctr"/>
              <a:r>
                <a:rPr lang="pt-BR" sz="18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SERVER</a:t>
              </a:r>
              <a:endParaRPr lang="pt-BR" sz="1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1" name="CaixaDeTexto 50"/>
            <p:cNvSpPr txBox="1"/>
            <p:nvPr/>
          </p:nvSpPr>
          <p:spPr>
            <a:xfrm>
              <a:off x="2915294" y="7620292"/>
              <a:ext cx="610085" cy="260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8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ORACLE</a:t>
              </a:r>
              <a:endParaRPr lang="pt-BR" sz="1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75" name="Retângulo 74"/>
          <p:cNvSpPr/>
          <p:nvPr/>
        </p:nvSpPr>
        <p:spPr>
          <a:xfrm>
            <a:off x="6084168" y="4444432"/>
            <a:ext cx="4281100" cy="6016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sz="2400" spc="300" dirty="0" smtClean="0">
                <a:latin typeface="Impact" panose="020B0806030902050204" pitchFamily="34" charset="0"/>
              </a:rPr>
              <a:t>FERRAMENTA</a:t>
            </a:r>
            <a:endParaRPr lang="pt-BR" sz="2400" spc="300" dirty="0">
              <a:latin typeface="Impact" panose="020B0806030902050204" pitchFamily="34" charset="0"/>
            </a:endParaRPr>
          </a:p>
        </p:txBody>
      </p:sp>
      <p:cxnSp>
        <p:nvCxnSpPr>
          <p:cNvPr id="87" name="Conector de seta reta 86"/>
          <p:cNvCxnSpPr/>
          <p:nvPr/>
        </p:nvCxnSpPr>
        <p:spPr>
          <a:xfrm>
            <a:off x="9348122" y="4228445"/>
            <a:ext cx="0" cy="1005977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de seta reta 92"/>
          <p:cNvCxnSpPr/>
          <p:nvPr/>
        </p:nvCxnSpPr>
        <p:spPr>
          <a:xfrm>
            <a:off x="7110097" y="4228445"/>
            <a:ext cx="0" cy="102029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aixaDeTexto 93"/>
          <p:cNvSpPr txBox="1"/>
          <p:nvPr/>
        </p:nvSpPr>
        <p:spPr>
          <a:xfrm rot="5400000">
            <a:off x="9095051" y="4618751"/>
            <a:ext cx="6607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>
                <a:solidFill>
                  <a:schemeClr val="bg1"/>
                </a:solidFill>
              </a:rPr>
              <a:t>ONLINE</a:t>
            </a:r>
            <a:endParaRPr lang="pt-BR" sz="1000" dirty="0">
              <a:solidFill>
                <a:schemeClr val="bg1"/>
              </a:solidFill>
            </a:endParaRPr>
          </a:p>
        </p:txBody>
      </p:sp>
      <p:sp>
        <p:nvSpPr>
          <p:cNvPr id="96" name="CaixaDeTexto 95"/>
          <p:cNvSpPr txBox="1"/>
          <p:nvPr/>
        </p:nvSpPr>
        <p:spPr>
          <a:xfrm rot="16200000">
            <a:off x="6739626" y="4659890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dirty="0" smtClean="0">
                <a:solidFill>
                  <a:schemeClr val="bg1"/>
                </a:solidFill>
              </a:rPr>
              <a:t>BATCH</a:t>
            </a:r>
            <a:endParaRPr lang="pt-BR" sz="1000" dirty="0">
              <a:solidFill>
                <a:schemeClr val="bg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7850277" y="2643707"/>
            <a:ext cx="1718740" cy="400110"/>
          </a:xfrm>
          <a:prstGeom prst="rect">
            <a:avLst/>
          </a:prstGeom>
        </p:spPr>
        <p:txBody>
          <a:bodyPr wrap="none">
            <a:spAutoFit/>
            <a:scene3d>
              <a:camera prst="isometricRightUp"/>
              <a:lightRig rig="threePt" dir="t"/>
            </a:scene3d>
          </a:bodyPr>
          <a:lstStyle/>
          <a:p>
            <a:pPr algn="r"/>
            <a:r>
              <a:rPr lang="pt-BR" sz="2000" spc="300" dirty="0">
                <a:solidFill>
                  <a:schemeClr val="bg1"/>
                </a:solidFill>
                <a:latin typeface="Impact" panose="020B0806030902050204" pitchFamily="34" charset="0"/>
              </a:rPr>
              <a:t>MAINFRAME</a:t>
            </a:r>
          </a:p>
        </p:txBody>
      </p:sp>
    </p:spTree>
    <p:extLst>
      <p:ext uri="{BB962C8B-B14F-4D97-AF65-F5344CB8AC3E}">
        <p14:creationId xmlns:p14="http://schemas.microsoft.com/office/powerpoint/2010/main" val="88620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7" y="229080"/>
            <a:ext cx="8662987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13</a:t>
            </a:fld>
            <a:endParaRPr lang="en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etângulo 31"/>
          <p:cNvSpPr/>
          <p:nvPr/>
        </p:nvSpPr>
        <p:spPr>
          <a:xfrm>
            <a:off x="0" y="241069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4744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hape 179">
            <a:extLst>
              <a:ext uri="{FF2B5EF4-FFF2-40B4-BE49-F238E27FC236}">
                <a16:creationId xmlns="" xmlns:a16="http://schemas.microsoft.com/office/drawing/2014/main" id="{6F225132-313C-43D5-864C-925F17AAF42E}"/>
              </a:ext>
            </a:extLst>
          </p:cNvPr>
          <p:cNvSpPr txBox="1">
            <a:spLocks/>
          </p:cNvSpPr>
          <p:nvPr/>
        </p:nvSpPr>
        <p:spPr>
          <a:xfrm>
            <a:off x="293723" y="3990682"/>
            <a:ext cx="4278277" cy="66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200" dirty="0">
                <a:solidFill>
                  <a:schemeClr val="bg1"/>
                </a:solidFill>
                <a:latin typeface="Arial Narrow" panose="020B0606020202030204" pitchFamily="34" charset="0"/>
              </a:rPr>
              <a:t>Vantagens do PL/SQL</a:t>
            </a:r>
            <a:endParaRPr lang="en" sz="32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27" name="Conector reto 37">
            <a:extLst>
              <a:ext uri="{FF2B5EF4-FFF2-40B4-BE49-F238E27FC236}">
                <a16:creationId xmlns="" xmlns:a16="http://schemas.microsoft.com/office/drawing/2014/main" id="{234AA1C4-B5E5-46D1-B890-901B944E7BC5}"/>
              </a:ext>
            </a:extLst>
          </p:cNvPr>
          <p:cNvCxnSpPr/>
          <p:nvPr/>
        </p:nvCxnSpPr>
        <p:spPr>
          <a:xfrm>
            <a:off x="374542" y="4659982"/>
            <a:ext cx="958596" cy="0"/>
          </a:xfrm>
          <a:prstGeom prst="line">
            <a:avLst/>
          </a:prstGeom>
          <a:ln w="57150">
            <a:solidFill>
              <a:srgbClr val="FFA8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Shape 206">
            <a:extLst>
              <a:ext uri="{FF2B5EF4-FFF2-40B4-BE49-F238E27FC236}">
                <a16:creationId xmlns="" xmlns:a16="http://schemas.microsoft.com/office/drawing/2014/main" id="{DF74CD51-FCC7-44C7-8573-C8902E286C44}"/>
              </a:ext>
            </a:extLst>
          </p:cNvPr>
          <p:cNvSpPr/>
          <p:nvPr/>
        </p:nvSpPr>
        <p:spPr>
          <a:xfrm>
            <a:off x="2539044" y="581774"/>
            <a:ext cx="2113174" cy="2089868"/>
          </a:xfrm>
          <a:prstGeom prst="ellipse">
            <a:avLst/>
          </a:prstGeom>
          <a:noFill/>
          <a:ln w="38100" cap="flat" cmpd="sng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endParaRPr lang="en" b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Shape 207">
            <a:extLst>
              <a:ext uri="{FF2B5EF4-FFF2-40B4-BE49-F238E27FC236}">
                <a16:creationId xmlns="" xmlns:a16="http://schemas.microsoft.com/office/drawing/2014/main" id="{C16119A7-700A-42A6-9644-C5F6B13CFB38}"/>
              </a:ext>
            </a:extLst>
          </p:cNvPr>
          <p:cNvSpPr/>
          <p:nvPr/>
        </p:nvSpPr>
        <p:spPr>
          <a:xfrm>
            <a:off x="3488358" y="2231340"/>
            <a:ext cx="2113174" cy="2089868"/>
          </a:xfrm>
          <a:prstGeom prst="ellipse">
            <a:avLst/>
          </a:prstGeom>
          <a:noFill/>
          <a:ln w="38100" cap="flat" cmpd="sng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pt-BR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Tecnologia estável suportada pela Oracle</a:t>
            </a:r>
          </a:p>
        </p:txBody>
      </p:sp>
      <p:sp>
        <p:nvSpPr>
          <p:cNvPr id="30" name="Shape 208">
            <a:extLst>
              <a:ext uri="{FF2B5EF4-FFF2-40B4-BE49-F238E27FC236}">
                <a16:creationId xmlns="" xmlns:a16="http://schemas.microsoft.com/office/drawing/2014/main" id="{FE3AAA8D-AC32-4D82-919A-7E413950A4BE}"/>
              </a:ext>
            </a:extLst>
          </p:cNvPr>
          <p:cNvSpPr/>
          <p:nvPr/>
        </p:nvSpPr>
        <p:spPr>
          <a:xfrm>
            <a:off x="4441040" y="581774"/>
            <a:ext cx="2113174" cy="2089868"/>
          </a:xfrm>
          <a:prstGeom prst="ellipse">
            <a:avLst/>
          </a:prstGeom>
          <a:noFill/>
          <a:ln w="38100" cap="flat" cmpd="sng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pt-BR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Maior performance para o tratamento de um grande volume de dados</a:t>
            </a:r>
            <a:endParaRPr lang="en" b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D06F908A-DC8B-47E3-8655-9A90044553F3}"/>
              </a:ext>
            </a:extLst>
          </p:cNvPr>
          <p:cNvSpPr/>
          <p:nvPr/>
        </p:nvSpPr>
        <p:spPr>
          <a:xfrm>
            <a:off x="2723409" y="1208062"/>
            <a:ext cx="18215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Aproveitamento da equipe de desenvolvimento atual</a:t>
            </a:r>
            <a:endParaRPr lang="en" b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0B866C0B-698E-435D-B618-48B2D5A34D45}"/>
              </a:ext>
            </a:extLst>
          </p:cNvPr>
          <p:cNvSpPr/>
          <p:nvPr/>
        </p:nvSpPr>
        <p:spPr>
          <a:xfrm>
            <a:off x="1040045" y="1204166"/>
            <a:ext cx="149391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</a:rPr>
              <a:t>Menor curva de aprendizado se comparado à Java</a:t>
            </a:r>
            <a:endParaRPr lang="pt-BR" dirty="0">
              <a:solidFill>
                <a:schemeClr val="bg1"/>
              </a:solidFill>
            </a:endParaRPr>
          </a:p>
          <a:p>
            <a:pPr algn="r"/>
            <a:r>
              <a:rPr lang="pt-BR" dirty="0">
                <a:solidFill>
                  <a:schemeClr val="bg1"/>
                </a:solidFill>
              </a:rPr>
              <a:t/>
            </a:r>
            <a:br>
              <a:rPr lang="pt-BR" dirty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A834BE4B-DCEF-458E-85A7-51FA8C4E94D3}"/>
              </a:ext>
            </a:extLst>
          </p:cNvPr>
          <p:cNvSpPr/>
          <p:nvPr/>
        </p:nvSpPr>
        <p:spPr>
          <a:xfrm>
            <a:off x="6575400" y="732178"/>
            <a:ext cx="205748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</a:rPr>
              <a:t>Elimina o overhead de troca de dados entre servidores de banco de dados e servidor de aplicação para o processamento de grandes volumes de dados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258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izabely.correa\Documents\GitHub\Mangata\info\01_mangata_deskt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75" y="-2540819"/>
            <a:ext cx="8323263" cy="1319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6" y="-2540819"/>
            <a:ext cx="8304999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417174" y="3848563"/>
            <a:ext cx="8323263" cy="8012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tângulo 17"/>
          <p:cNvSpPr/>
          <p:nvPr/>
        </p:nvSpPr>
        <p:spPr>
          <a:xfrm>
            <a:off x="403562" y="-2008626"/>
            <a:ext cx="2440506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hape 133"/>
          <p:cNvSpPr txBox="1">
            <a:spLocks noGrp="1"/>
          </p:cNvSpPr>
          <p:nvPr>
            <p:ph type="ctrTitle"/>
          </p:nvPr>
        </p:nvSpPr>
        <p:spPr>
          <a:xfrm>
            <a:off x="566109" y="-2036762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VANTAGENS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404559" y="-1183131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Performance</a:t>
            </a:r>
            <a:endParaRPr lang="pt-BR" sz="1050" dirty="0"/>
          </a:p>
        </p:txBody>
      </p:sp>
      <p:sp>
        <p:nvSpPr>
          <p:cNvPr id="24" name="Retângulo 23"/>
          <p:cNvSpPr/>
          <p:nvPr/>
        </p:nvSpPr>
        <p:spPr>
          <a:xfrm>
            <a:off x="404557" y="-553720"/>
            <a:ext cx="4135719" cy="12520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Elimina </a:t>
            </a:r>
            <a:r>
              <a:rPr lang="pt-BR" sz="1600" dirty="0">
                <a:solidFill>
                  <a:schemeClr val="tx1"/>
                </a:solidFill>
              </a:rPr>
              <a:t>o overhead de troca de dados entre servidores de banco de dados e servidor de aplicação para o processamento de grandes volumes de dados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853" y="5745662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2" y="993134"/>
            <a:ext cx="8275602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Retângulo 29"/>
          <p:cNvSpPr/>
          <p:nvPr/>
        </p:nvSpPr>
        <p:spPr>
          <a:xfrm>
            <a:off x="4612746" y="792100"/>
            <a:ext cx="4135718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Mantém Conhecimento</a:t>
            </a:r>
            <a:endParaRPr lang="pt-BR" sz="1050" dirty="0"/>
          </a:p>
        </p:txBody>
      </p:sp>
      <p:sp>
        <p:nvSpPr>
          <p:cNvPr id="31" name="Retângulo 30"/>
          <p:cNvSpPr/>
          <p:nvPr/>
        </p:nvSpPr>
        <p:spPr>
          <a:xfrm>
            <a:off x="4612744" y="1498191"/>
            <a:ext cx="4135719" cy="1128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Menor curva de aprendizado se comparado à Java. Assim, há um melhor </a:t>
            </a:r>
            <a:r>
              <a:rPr lang="pt-BR" sz="1600" dirty="0" smtClean="0">
                <a:solidFill>
                  <a:schemeClr val="tx1"/>
                </a:solidFill>
              </a:rPr>
              <a:t>aproveitamento </a:t>
            </a:r>
            <a:r>
              <a:rPr lang="pt-BR" sz="1600" dirty="0">
                <a:solidFill>
                  <a:schemeClr val="tx1"/>
                </a:solidFill>
              </a:rPr>
              <a:t>da equipe de desenvolvimento atual.</a:t>
            </a:r>
          </a:p>
        </p:txBody>
      </p:sp>
      <p:grpSp>
        <p:nvGrpSpPr>
          <p:cNvPr id="20" name="Grupo 19"/>
          <p:cNvGrpSpPr/>
          <p:nvPr/>
        </p:nvGrpSpPr>
        <p:grpSpPr>
          <a:xfrm>
            <a:off x="474531" y="772987"/>
            <a:ext cx="4513150" cy="1827898"/>
            <a:chOff x="683568" y="1349048"/>
            <a:chExt cx="4513150" cy="2205693"/>
          </a:xfrm>
        </p:grpSpPr>
        <p:sp>
          <p:nvSpPr>
            <p:cNvPr id="10" name="Retângulo 9"/>
            <p:cNvSpPr/>
            <p:nvPr/>
          </p:nvSpPr>
          <p:spPr>
            <a:xfrm>
              <a:off x="683568" y="2217742"/>
              <a:ext cx="4025461" cy="133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6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EQUIVALENTE</a:t>
              </a:r>
              <a:endParaRPr lang="en" sz="4800" spc="-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720813" y="1349048"/>
              <a:ext cx="4475905" cy="12255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0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C Ó D I G </a:t>
              </a:r>
              <a:r>
                <a:rPr lang="pt-BR" sz="1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0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O </a:t>
              </a:r>
              <a:endParaRPr lang="pt-BR" sz="6000" spc="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41" name="Retângulo 40"/>
          <p:cNvSpPr/>
          <p:nvPr/>
        </p:nvSpPr>
        <p:spPr>
          <a:xfrm>
            <a:off x="398516" y="2721326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Econômico e Atual</a:t>
            </a:r>
            <a:endParaRPr lang="pt-BR" sz="1050" dirty="0"/>
          </a:p>
        </p:txBody>
      </p:sp>
      <p:sp>
        <p:nvSpPr>
          <p:cNvPr id="42" name="Retângulo 41"/>
          <p:cNvSpPr/>
          <p:nvPr/>
        </p:nvSpPr>
        <p:spPr>
          <a:xfrm>
            <a:off x="398514" y="3369399"/>
            <a:ext cx="4135719" cy="9546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Um dos objetivos do projeto é</a:t>
            </a:r>
            <a:r>
              <a:rPr lang="pt-BR" sz="1600" dirty="0" smtClean="0">
                <a:solidFill>
                  <a:schemeClr val="tx1"/>
                </a:solidFill>
              </a:rPr>
              <a:t> </a:t>
            </a:r>
            <a:r>
              <a:rPr lang="pt-BR" sz="1600" dirty="0">
                <a:solidFill>
                  <a:schemeClr val="tx1"/>
                </a:solidFill>
              </a:rPr>
              <a:t>migrar </a:t>
            </a:r>
            <a:r>
              <a:rPr lang="pt-BR" sz="1600" dirty="0" smtClean="0">
                <a:solidFill>
                  <a:schemeClr val="tx1"/>
                </a:solidFill>
              </a:rPr>
              <a:t>os </a:t>
            </a:r>
            <a:r>
              <a:rPr lang="pt-BR" sz="1600" dirty="0">
                <a:solidFill>
                  <a:schemeClr val="tx1"/>
                </a:solidFill>
              </a:rPr>
              <a:t>os sistemas para arquiteturas mais modernas e econômicas e sair da plataforma </a:t>
            </a:r>
            <a:r>
              <a:rPr lang="pt-BR" sz="1600" dirty="0" smtClean="0">
                <a:solidFill>
                  <a:schemeClr val="tx1"/>
                </a:solidFill>
              </a:rPr>
              <a:t>alta.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4552890" y="3400930"/>
            <a:ext cx="41688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6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 A T U A L</a:t>
            </a:r>
            <a:endParaRPr lang="pt-BR" sz="4400" spc="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4604719" y="4468179"/>
            <a:ext cx="4135718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Mantém Estabilidade</a:t>
            </a:r>
            <a:endParaRPr lang="pt-BR" sz="1050" dirty="0"/>
          </a:p>
        </p:txBody>
      </p:sp>
      <p:sp>
        <p:nvSpPr>
          <p:cNvPr id="23" name="Retângulo 22"/>
          <p:cNvSpPr/>
          <p:nvPr/>
        </p:nvSpPr>
        <p:spPr>
          <a:xfrm>
            <a:off x="4604717" y="5169598"/>
            <a:ext cx="4135719" cy="5135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Tecnologia estável suportada pela Oracle</a:t>
            </a:r>
          </a:p>
        </p:txBody>
      </p:sp>
      <p:sp>
        <p:nvSpPr>
          <p:cNvPr id="25" name="Retângulo 24"/>
          <p:cNvSpPr/>
          <p:nvPr/>
        </p:nvSpPr>
        <p:spPr>
          <a:xfrm>
            <a:off x="417177" y="5853674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Rápido para Migrar</a:t>
            </a:r>
            <a:endParaRPr lang="pt-BR" sz="1050" dirty="0"/>
          </a:p>
        </p:txBody>
      </p:sp>
      <p:sp>
        <p:nvSpPr>
          <p:cNvPr id="26" name="Retângulo 25"/>
          <p:cNvSpPr/>
          <p:nvPr/>
        </p:nvSpPr>
        <p:spPr>
          <a:xfrm>
            <a:off x="417175" y="6501746"/>
            <a:ext cx="4135719" cy="25507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Normalmente o processo de migração de tecnologia demanda um longo tempo e toda uma equipe focada na reescrita.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Neste caso a migração é, em sua maioria, automatizada, apenas com uma pequena interferência humana pra certificar que todos os sistemas se encontram totalmente aptos para uso em produção.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Assim, o processo de migração se torna mais ágil.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6">
            <a:lum bright="70000" contrast="-70000"/>
          </a:blip>
          <a:srcRect t="30109" b="29746"/>
          <a:stretch/>
        </p:blipFill>
        <p:spPr>
          <a:xfrm>
            <a:off x="620532" y="4657101"/>
            <a:ext cx="3807452" cy="835035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4659774" y="2680850"/>
            <a:ext cx="40487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6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 </a:t>
            </a:r>
            <a:r>
              <a:rPr lang="pt-BR" sz="5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ECONOMIA</a:t>
            </a:r>
            <a:endParaRPr lang="pt-BR" sz="5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6" name="Picture 4" descr="Resultado de imagem para performance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044" y="-1049093"/>
            <a:ext cx="2697117" cy="161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24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79" y="-1865588"/>
            <a:ext cx="7315200" cy="15022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27679" y="-1820739"/>
            <a:ext cx="7288642" cy="4427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927679" y="6388174"/>
            <a:ext cx="7315200" cy="7041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926668" y="-1216538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1089215" y="-1244674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MANGATA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945386" y="-1219301"/>
            <a:ext cx="2440506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hape 133"/>
          <p:cNvSpPr txBox="1">
            <a:spLocks noGrp="1"/>
          </p:cNvSpPr>
          <p:nvPr>
            <p:ph type="ctrTitle"/>
          </p:nvPr>
        </p:nvSpPr>
        <p:spPr>
          <a:xfrm>
            <a:off x="1107933" y="-1247437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VANTAGENS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19651" y="2607171"/>
            <a:ext cx="7288642" cy="4383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Retângulo 28"/>
          <p:cNvSpPr/>
          <p:nvPr/>
        </p:nvSpPr>
        <p:spPr>
          <a:xfrm>
            <a:off x="889602" y="-237524"/>
            <a:ext cx="3601717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Performance</a:t>
            </a:r>
            <a:endParaRPr lang="pt-BR" sz="1050" dirty="0"/>
          </a:p>
        </p:txBody>
      </p:sp>
      <p:sp>
        <p:nvSpPr>
          <p:cNvPr id="30" name="Retângulo 29"/>
          <p:cNvSpPr/>
          <p:nvPr/>
        </p:nvSpPr>
        <p:spPr>
          <a:xfrm>
            <a:off x="889601" y="391887"/>
            <a:ext cx="3601718" cy="1365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Elimina </a:t>
            </a:r>
            <a:r>
              <a:rPr lang="pt-BR" sz="1600" dirty="0">
                <a:solidFill>
                  <a:schemeClr val="tx1"/>
                </a:solidFill>
              </a:rPr>
              <a:t>o overhead de troca de dados entre servidores de banco de dados e servidor de aplicação para o processamento de grandes volumes de dados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922252" y="1940737"/>
            <a:ext cx="4008204" cy="1735566"/>
            <a:chOff x="683568" y="1349048"/>
            <a:chExt cx="4602472" cy="2094277"/>
          </a:xfrm>
        </p:grpSpPr>
        <p:sp>
          <p:nvSpPr>
            <p:cNvPr id="36" name="Retângulo 35"/>
            <p:cNvSpPr/>
            <p:nvPr/>
          </p:nvSpPr>
          <p:spPr>
            <a:xfrm>
              <a:off x="683568" y="2217742"/>
              <a:ext cx="4178687" cy="12255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0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EQUIVALENTE</a:t>
              </a:r>
              <a:endParaRPr lang="en" sz="4400" spc="-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720813" y="1349048"/>
              <a:ext cx="4565227" cy="12255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0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C Ó D I G </a:t>
              </a:r>
              <a:r>
                <a:rPr lang="pt-BR" sz="105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0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O </a:t>
              </a:r>
              <a:endParaRPr lang="pt-BR" sz="6000" spc="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8" name="Retângulo 37"/>
          <p:cNvSpPr/>
          <p:nvPr/>
        </p:nvSpPr>
        <p:spPr>
          <a:xfrm>
            <a:off x="883559" y="3833093"/>
            <a:ext cx="3601717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Econômico e Atual</a:t>
            </a:r>
            <a:endParaRPr lang="pt-BR" sz="1050" dirty="0"/>
          </a:p>
        </p:txBody>
      </p:sp>
      <p:sp>
        <p:nvSpPr>
          <p:cNvPr id="39" name="Retângulo 38"/>
          <p:cNvSpPr/>
          <p:nvPr/>
        </p:nvSpPr>
        <p:spPr>
          <a:xfrm>
            <a:off x="883558" y="4481166"/>
            <a:ext cx="3601718" cy="11349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Um dos objetivos do projeto é</a:t>
            </a:r>
            <a:r>
              <a:rPr lang="pt-BR" sz="1600" dirty="0" smtClean="0">
                <a:solidFill>
                  <a:schemeClr val="tx1"/>
                </a:solidFill>
              </a:rPr>
              <a:t> </a:t>
            </a:r>
            <a:r>
              <a:rPr lang="pt-BR" sz="1600" dirty="0">
                <a:solidFill>
                  <a:schemeClr val="tx1"/>
                </a:solidFill>
              </a:rPr>
              <a:t>migrar </a:t>
            </a:r>
            <a:r>
              <a:rPr lang="pt-BR" sz="1600" dirty="0" smtClean="0">
                <a:solidFill>
                  <a:schemeClr val="tx1"/>
                </a:solidFill>
              </a:rPr>
              <a:t>os </a:t>
            </a:r>
            <a:r>
              <a:rPr lang="pt-BR" sz="1600" dirty="0">
                <a:solidFill>
                  <a:schemeClr val="tx1"/>
                </a:solidFill>
              </a:rPr>
              <a:t>os sistemas para arquiteturas mais modernas e econômicas e sair da plataforma </a:t>
            </a:r>
            <a:r>
              <a:rPr lang="pt-BR" sz="1600" dirty="0" smtClean="0">
                <a:solidFill>
                  <a:schemeClr val="tx1"/>
                </a:solidFill>
              </a:rPr>
              <a:t>alta.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902220" y="7228357"/>
            <a:ext cx="3601717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Rápido para Migrar</a:t>
            </a:r>
            <a:endParaRPr lang="pt-BR" sz="1050" dirty="0"/>
          </a:p>
        </p:txBody>
      </p:sp>
      <p:sp>
        <p:nvSpPr>
          <p:cNvPr id="44" name="Retângulo 43"/>
          <p:cNvSpPr/>
          <p:nvPr/>
        </p:nvSpPr>
        <p:spPr>
          <a:xfrm>
            <a:off x="902219" y="7876429"/>
            <a:ext cx="3601718" cy="30951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Normalmente o processo de migração de tecnologia demanda um longo tempo e toda uma equipe focada na reescrita.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Neste caso a migração é, em sua maioria, automatizada, apenas com uma pequena interferência humana pra certificar que todos os sistemas se encontram totalmente aptos para uso em produção.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Assim, o processo de migração se torna mais ágil.</a:t>
            </a:r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 rotWithShape="1">
          <a:blip r:embed="rId5">
            <a:lum bright="70000" contrast="-70000"/>
          </a:blip>
          <a:srcRect t="30109" b="29746"/>
          <a:stretch/>
        </p:blipFill>
        <p:spPr>
          <a:xfrm>
            <a:off x="1043608" y="6057195"/>
            <a:ext cx="3315837" cy="835035"/>
          </a:xfrm>
          <a:prstGeom prst="rect">
            <a:avLst/>
          </a:prstGeom>
        </p:spPr>
      </p:pic>
      <p:sp>
        <p:nvSpPr>
          <p:cNvPr id="33" name="Retângulo 32"/>
          <p:cNvSpPr/>
          <p:nvPr/>
        </p:nvSpPr>
        <p:spPr>
          <a:xfrm>
            <a:off x="4569420" y="1889440"/>
            <a:ext cx="3694098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Mantém Conhecimento</a:t>
            </a:r>
            <a:endParaRPr lang="pt-BR" sz="1050" dirty="0"/>
          </a:p>
        </p:txBody>
      </p:sp>
      <p:sp>
        <p:nvSpPr>
          <p:cNvPr id="34" name="Retângulo 33"/>
          <p:cNvSpPr/>
          <p:nvPr/>
        </p:nvSpPr>
        <p:spPr>
          <a:xfrm>
            <a:off x="4569418" y="2595531"/>
            <a:ext cx="3694099" cy="1128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Menor curva de aprendizado se comparado à Java. Assim, há um melhor </a:t>
            </a:r>
            <a:r>
              <a:rPr lang="pt-BR" sz="1600" dirty="0" smtClean="0">
                <a:solidFill>
                  <a:schemeClr val="tx1"/>
                </a:solidFill>
              </a:rPr>
              <a:t>aproveitamento </a:t>
            </a:r>
            <a:r>
              <a:rPr lang="pt-BR" sz="1600" dirty="0">
                <a:solidFill>
                  <a:schemeClr val="tx1"/>
                </a:solidFill>
              </a:rPr>
              <a:t>da equipe de desenvolvimento atual.</a:t>
            </a:r>
          </a:p>
        </p:txBody>
      </p:sp>
      <p:sp>
        <p:nvSpPr>
          <p:cNvPr id="40" name="Retângulo 39"/>
          <p:cNvSpPr/>
          <p:nvPr/>
        </p:nvSpPr>
        <p:spPr>
          <a:xfrm>
            <a:off x="4475374" y="4633317"/>
            <a:ext cx="37614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6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+A T U A L</a:t>
            </a:r>
            <a:endParaRPr lang="pt-BR" sz="4400" spc="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4561393" y="5772574"/>
            <a:ext cx="3694098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Mantém Estabilidade</a:t>
            </a:r>
            <a:endParaRPr lang="pt-BR" sz="1050" dirty="0"/>
          </a:p>
        </p:txBody>
      </p:sp>
      <p:sp>
        <p:nvSpPr>
          <p:cNvPr id="42" name="Retângulo 41"/>
          <p:cNvSpPr/>
          <p:nvPr/>
        </p:nvSpPr>
        <p:spPr>
          <a:xfrm>
            <a:off x="4561391" y="6473993"/>
            <a:ext cx="3694099" cy="6342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Tecnologia estável suportada pela Oracle</a:t>
            </a:r>
          </a:p>
        </p:txBody>
      </p:sp>
      <p:sp>
        <p:nvSpPr>
          <p:cNvPr id="46" name="Retângulo 45"/>
          <p:cNvSpPr/>
          <p:nvPr/>
        </p:nvSpPr>
        <p:spPr>
          <a:xfrm>
            <a:off x="4500494" y="3913237"/>
            <a:ext cx="3723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6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</a:t>
            </a:r>
            <a:r>
              <a:rPr lang="pt-BR" sz="5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ECONOMIA</a:t>
            </a:r>
            <a:endParaRPr lang="pt-BR" sz="5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47" name="Picture 4" descr="Resultado de imagem para performance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544" y="69720"/>
            <a:ext cx="2697117" cy="161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53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izabely.correa\Documents\GitHub\Mangata\info\01_mangata_mobi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-7077322"/>
            <a:ext cx="4572000" cy="2001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741302" y="9187831"/>
            <a:ext cx="4572001" cy="4401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89" y="-7077322"/>
            <a:ext cx="4592545" cy="8175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746238" y="-6717282"/>
            <a:ext cx="2385601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908786" y="-6745418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VANTAGENS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6" y="1059582"/>
            <a:ext cx="4568273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7" name="Grupo 46"/>
          <p:cNvGrpSpPr/>
          <p:nvPr/>
        </p:nvGrpSpPr>
        <p:grpSpPr>
          <a:xfrm>
            <a:off x="1242037" y="-205465"/>
            <a:ext cx="4008204" cy="1735566"/>
            <a:chOff x="683568" y="1349048"/>
            <a:chExt cx="4602472" cy="2094277"/>
          </a:xfrm>
        </p:grpSpPr>
        <p:sp>
          <p:nvSpPr>
            <p:cNvPr id="48" name="Retângulo 47"/>
            <p:cNvSpPr/>
            <p:nvPr/>
          </p:nvSpPr>
          <p:spPr>
            <a:xfrm>
              <a:off x="683568" y="2217742"/>
              <a:ext cx="4178687" cy="12255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0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EQUIVALENTE</a:t>
              </a:r>
              <a:endParaRPr lang="en" sz="4400" spc="-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49" name="Retângulo 48"/>
            <p:cNvSpPr/>
            <p:nvPr/>
          </p:nvSpPr>
          <p:spPr>
            <a:xfrm>
              <a:off x="720813" y="1349048"/>
              <a:ext cx="4565227" cy="12255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0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C Ó D I G </a:t>
              </a:r>
              <a:r>
                <a:rPr lang="pt-BR" sz="105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0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O </a:t>
              </a:r>
              <a:endParaRPr lang="pt-BR" sz="6000" spc="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50" name="Retângulo 49"/>
          <p:cNvSpPr/>
          <p:nvPr/>
        </p:nvSpPr>
        <p:spPr>
          <a:xfrm>
            <a:off x="740186" y="1670432"/>
            <a:ext cx="3975827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Econômico e Atual</a:t>
            </a:r>
            <a:endParaRPr lang="pt-BR" sz="1050" dirty="0"/>
          </a:p>
        </p:txBody>
      </p:sp>
      <p:sp>
        <p:nvSpPr>
          <p:cNvPr id="51" name="Retângulo 50"/>
          <p:cNvSpPr/>
          <p:nvPr/>
        </p:nvSpPr>
        <p:spPr>
          <a:xfrm>
            <a:off x="740185" y="2318505"/>
            <a:ext cx="3975828" cy="11349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Um dos objetivos do projeto é</a:t>
            </a:r>
            <a:r>
              <a:rPr lang="pt-BR" sz="1600" dirty="0" smtClean="0">
                <a:solidFill>
                  <a:schemeClr val="tx1"/>
                </a:solidFill>
              </a:rPr>
              <a:t> </a:t>
            </a:r>
            <a:r>
              <a:rPr lang="pt-BR" sz="1600" dirty="0">
                <a:solidFill>
                  <a:schemeClr val="tx1"/>
                </a:solidFill>
              </a:rPr>
              <a:t>migrar </a:t>
            </a:r>
            <a:r>
              <a:rPr lang="pt-BR" sz="1600" dirty="0" smtClean="0">
                <a:solidFill>
                  <a:schemeClr val="tx1"/>
                </a:solidFill>
              </a:rPr>
              <a:t>os </a:t>
            </a:r>
            <a:r>
              <a:rPr lang="pt-BR" sz="1600" dirty="0">
                <a:solidFill>
                  <a:schemeClr val="tx1"/>
                </a:solidFill>
              </a:rPr>
              <a:t>os sistemas para arquiteturas mais modernas e econômicas e sair da plataforma </a:t>
            </a:r>
            <a:r>
              <a:rPr lang="pt-BR" sz="1600" dirty="0" smtClean="0">
                <a:solidFill>
                  <a:schemeClr val="tx1"/>
                </a:solidFill>
              </a:rPr>
              <a:t>alta.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54" name="Imagem 53"/>
          <p:cNvPicPr>
            <a:picLocks noChangeAspect="1"/>
          </p:cNvPicPr>
          <p:nvPr/>
        </p:nvPicPr>
        <p:blipFill rotWithShape="1">
          <a:blip r:embed="rId7">
            <a:lum bright="70000" contrast="-70000"/>
          </a:blip>
          <a:srcRect t="30109" b="29746"/>
          <a:stretch/>
        </p:blipFill>
        <p:spPr>
          <a:xfrm>
            <a:off x="-7468397" y="3754203"/>
            <a:ext cx="3315837" cy="835035"/>
          </a:xfrm>
          <a:prstGeom prst="rect">
            <a:avLst/>
          </a:prstGeom>
        </p:spPr>
      </p:pic>
      <p:sp>
        <p:nvSpPr>
          <p:cNvPr id="55" name="Retângulo 54"/>
          <p:cNvSpPr/>
          <p:nvPr/>
        </p:nvSpPr>
        <p:spPr>
          <a:xfrm>
            <a:off x="1384961" y="-2218955"/>
            <a:ext cx="3927612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Mantém Conhecimento</a:t>
            </a:r>
            <a:endParaRPr lang="pt-BR" sz="1050" dirty="0"/>
          </a:p>
        </p:txBody>
      </p:sp>
      <p:sp>
        <p:nvSpPr>
          <p:cNvPr id="56" name="Retângulo 55"/>
          <p:cNvSpPr/>
          <p:nvPr/>
        </p:nvSpPr>
        <p:spPr>
          <a:xfrm>
            <a:off x="1384959" y="-1512864"/>
            <a:ext cx="3927613" cy="1128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Menor curva de aprendizado se comparado à Java. Assim, há um melhor </a:t>
            </a:r>
            <a:r>
              <a:rPr lang="pt-BR" sz="1600" dirty="0" smtClean="0">
                <a:solidFill>
                  <a:schemeClr val="tx1"/>
                </a:solidFill>
              </a:rPr>
              <a:t>aproveitamento </a:t>
            </a:r>
            <a:r>
              <a:rPr lang="pt-BR" sz="1600" dirty="0">
                <a:solidFill>
                  <a:schemeClr val="tx1"/>
                </a:solidFill>
              </a:rPr>
              <a:t>da equipe de desenvolvimento atual.</a:t>
            </a:r>
          </a:p>
        </p:txBody>
      </p:sp>
      <p:pic>
        <p:nvPicPr>
          <p:cNvPr id="61" name="Picture 4" descr="Resultado de imagem para performance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767" y="-3715949"/>
            <a:ext cx="2245813" cy="134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tângulo 61"/>
          <p:cNvSpPr/>
          <p:nvPr/>
        </p:nvSpPr>
        <p:spPr>
          <a:xfrm>
            <a:off x="717898" y="-5906047"/>
            <a:ext cx="3998116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Performance</a:t>
            </a:r>
            <a:endParaRPr lang="pt-BR" sz="1050" dirty="0"/>
          </a:p>
        </p:txBody>
      </p:sp>
      <p:sp>
        <p:nvSpPr>
          <p:cNvPr id="63" name="Retângulo 62"/>
          <p:cNvSpPr/>
          <p:nvPr/>
        </p:nvSpPr>
        <p:spPr>
          <a:xfrm>
            <a:off x="717896" y="-5276636"/>
            <a:ext cx="3998117" cy="1365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Elimina </a:t>
            </a:r>
            <a:r>
              <a:rPr lang="pt-BR" sz="1600" dirty="0">
                <a:solidFill>
                  <a:schemeClr val="tx1"/>
                </a:solidFill>
              </a:rPr>
              <a:t>o overhead de troca de dados entre servidores de banco de dados e servidor de aplicação para o processamento de grandes volumes de dados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6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95"/>
          <a:stretch/>
        </p:blipFill>
        <p:spPr bwMode="auto">
          <a:xfrm>
            <a:off x="765358" y="4900544"/>
            <a:ext cx="4592545" cy="595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Retângulo 58"/>
          <p:cNvSpPr/>
          <p:nvPr/>
        </p:nvSpPr>
        <p:spPr>
          <a:xfrm>
            <a:off x="1384960" y="6033935"/>
            <a:ext cx="3934568" cy="6342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Tecnologia estável suportada pela Oracle</a:t>
            </a:r>
          </a:p>
        </p:txBody>
      </p:sp>
      <p:sp>
        <p:nvSpPr>
          <p:cNvPr id="57" name="Retângulo 56"/>
          <p:cNvSpPr/>
          <p:nvPr/>
        </p:nvSpPr>
        <p:spPr>
          <a:xfrm>
            <a:off x="1119717" y="4321013"/>
            <a:ext cx="37614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6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+A T U A L</a:t>
            </a:r>
            <a:endParaRPr lang="pt-BR" sz="4400" spc="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1144837" y="3600933"/>
            <a:ext cx="3723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6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</a:t>
            </a:r>
            <a:r>
              <a:rPr lang="pt-BR" sz="5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ECONOMIA</a:t>
            </a:r>
            <a:endParaRPr lang="pt-BR" sz="5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8" name="Retângulo 57"/>
          <p:cNvSpPr/>
          <p:nvPr/>
        </p:nvSpPr>
        <p:spPr>
          <a:xfrm>
            <a:off x="1384961" y="5332516"/>
            <a:ext cx="3934567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Mantém Estabilidade</a:t>
            </a:r>
            <a:endParaRPr lang="pt-BR" sz="1050" dirty="0"/>
          </a:p>
        </p:txBody>
      </p:sp>
      <p:pic>
        <p:nvPicPr>
          <p:cNvPr id="67" name="Imagem 66"/>
          <p:cNvPicPr>
            <a:picLocks noChangeAspect="1"/>
          </p:cNvPicPr>
          <p:nvPr/>
        </p:nvPicPr>
        <p:blipFill rotWithShape="1">
          <a:blip r:embed="rId7">
            <a:lum bright="70000" contrast="-70000"/>
          </a:blip>
          <a:srcRect t="30109" b="29746"/>
          <a:stretch/>
        </p:blipFill>
        <p:spPr>
          <a:xfrm>
            <a:off x="1342527" y="6820222"/>
            <a:ext cx="3315837" cy="835035"/>
          </a:xfrm>
          <a:prstGeom prst="rect">
            <a:avLst/>
          </a:prstGeom>
        </p:spPr>
      </p:pic>
      <p:sp>
        <p:nvSpPr>
          <p:cNvPr id="52" name="Retângulo 51"/>
          <p:cNvSpPr/>
          <p:nvPr/>
        </p:nvSpPr>
        <p:spPr>
          <a:xfrm>
            <a:off x="740186" y="7759665"/>
            <a:ext cx="3975827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Rápido para Migrar</a:t>
            </a:r>
            <a:endParaRPr lang="pt-BR" sz="1050" dirty="0"/>
          </a:p>
        </p:txBody>
      </p:sp>
      <p:sp>
        <p:nvSpPr>
          <p:cNvPr id="53" name="Retângulo 52"/>
          <p:cNvSpPr/>
          <p:nvPr/>
        </p:nvSpPr>
        <p:spPr>
          <a:xfrm>
            <a:off x="740185" y="8407738"/>
            <a:ext cx="3975828" cy="2657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Normalmente o processo de migração de tecnologia demanda um longo tempo e toda uma equipe focada na reescrita.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Neste caso a migração é, em sua maioria, automatizada, apenas com uma pequena interferência humana pra certificar que todos os sistemas se encontram totalmente aptos para uso em produção. Assim, o processo de migração se torna mais ágil.</a:t>
            </a:r>
          </a:p>
        </p:txBody>
      </p:sp>
    </p:spTree>
    <p:extLst>
      <p:ext uri="{BB962C8B-B14F-4D97-AF65-F5344CB8AC3E}">
        <p14:creationId xmlns:p14="http://schemas.microsoft.com/office/powerpoint/2010/main" val="2611207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Diagram 13">
            <a:extLst>
              <a:ext uri="{FF2B5EF4-FFF2-40B4-BE49-F238E27FC236}">
                <a16:creationId xmlns="" xmlns:a16="http://schemas.microsoft.com/office/drawing/2014/main" id="{20071644-FBCA-48D2-83F5-B9F5B35A5D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7298045"/>
              </p:ext>
            </p:extLst>
          </p:nvPr>
        </p:nvGraphicFramePr>
        <p:xfrm>
          <a:off x="4565512" y="394480"/>
          <a:ext cx="4615000" cy="3257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9" name="Shape 159"/>
          <p:cNvSpPr txBox="1">
            <a:spLocks noGrp="1"/>
          </p:cNvSpPr>
          <p:nvPr>
            <p:ph type="ctrTitle" idx="4294967295"/>
          </p:nvPr>
        </p:nvSpPr>
        <p:spPr>
          <a:xfrm>
            <a:off x="365868" y="843558"/>
            <a:ext cx="4582311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3600" dirty="0">
                <a:solidFill>
                  <a:schemeClr val="tx1"/>
                </a:solidFill>
                <a:latin typeface="Arial Narrow" panose="020B0606020202030204" pitchFamily="34" charset="0"/>
              </a:rPr>
              <a:t>Tecnologias </a:t>
            </a:r>
            <a:r>
              <a:rPr lang="pt-BR" sz="3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/>
            </a:r>
            <a:br>
              <a:rPr lang="pt-BR" sz="3600" dirty="0" smtClean="0">
                <a:solidFill>
                  <a:schemeClr val="tx1"/>
                </a:solidFill>
                <a:latin typeface="Arial Narrow" panose="020B0606020202030204" pitchFamily="34" charset="0"/>
              </a:rPr>
            </a:br>
            <a:r>
              <a:rPr lang="pt-BR" sz="3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Existentes </a:t>
            </a:r>
            <a:r>
              <a:rPr lang="pt-BR" sz="3600" dirty="0">
                <a:solidFill>
                  <a:schemeClr val="tx1"/>
                </a:solidFill>
                <a:latin typeface="Arial Narrow" panose="020B0606020202030204" pitchFamily="34" charset="0"/>
              </a:rPr>
              <a:t>da Migração</a:t>
            </a:r>
            <a:endParaRPr lang="en" sz="36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subTitle" idx="4294967295"/>
          </p:nvPr>
        </p:nvSpPr>
        <p:spPr>
          <a:xfrm>
            <a:off x="251521" y="1859342"/>
            <a:ext cx="5112567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BR" sz="1400" dirty="0" smtClean="0">
                <a:solidFill>
                  <a:schemeClr val="tx1"/>
                </a:solidFill>
              </a:rPr>
              <a:t>A maioria das soluções disponíveis consiste em ”emular” o código COBOL dentro de outra plataforma (majoritariamente em Java), com o uso de </a:t>
            </a:r>
            <a:r>
              <a:rPr lang="pt-BR" sz="1400" dirty="0" err="1" smtClean="0">
                <a:solidFill>
                  <a:schemeClr val="tx1"/>
                </a:solidFill>
              </a:rPr>
              <a:t>IDE`s</a:t>
            </a:r>
            <a:r>
              <a:rPr lang="pt-BR" sz="1400" dirty="0" smtClean="0">
                <a:solidFill>
                  <a:schemeClr val="tx1"/>
                </a:solidFill>
              </a:rPr>
              <a:t> e Frameworks proprietários.</a:t>
            </a:r>
          </a:p>
          <a:p>
            <a:pPr lvl="0" algn="ctr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tx1"/>
                </a:solidFill>
              </a:rPr>
              <a:t>O código resultante não é puramente COBOL nem puramente JAVA - ”JOBOL”.</a:t>
            </a:r>
          </a:p>
          <a:p>
            <a:pPr lvl="0" algn="ctr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tx1"/>
                </a:solidFill>
              </a:rPr>
              <a:t>Este processo resulta em baixa performance, uma vez que diversas operações são emuladas dentro de frameworks ao invés de se utilizar operações e sintaxe nativa da linguagem.</a:t>
            </a:r>
          </a:p>
          <a:p>
            <a:pPr lvl="0" algn="ctr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lvl="0" algn="ctr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17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17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128920B3-85CE-4A2A-A343-CEE51C3F8BF5}"/>
              </a:ext>
            </a:extLst>
          </p:cNvPr>
          <p:cNvGrpSpPr/>
          <p:nvPr/>
        </p:nvGrpSpPr>
        <p:grpSpPr>
          <a:xfrm>
            <a:off x="6293307" y="3202268"/>
            <a:ext cx="1159410" cy="1600824"/>
            <a:chOff x="3985466" y="908604"/>
            <a:chExt cx="1159410" cy="1600824"/>
          </a:xfrm>
        </p:grpSpPr>
        <p:pic>
          <p:nvPicPr>
            <p:cNvPr id="30" name="Picture 29">
              <a:extLst>
                <a:ext uri="{FF2B5EF4-FFF2-40B4-BE49-F238E27FC236}">
                  <a16:creationId xmlns="" xmlns:a16="http://schemas.microsoft.com/office/drawing/2014/main" id="{3155CC9D-DBF9-4CA6-B50C-9C4D921BD0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biLevel thresh="75000"/>
            </a:blip>
            <a:srcRect t="71461" r="84418" b="-1479"/>
            <a:stretch/>
          </p:blipFill>
          <p:spPr>
            <a:xfrm>
              <a:off x="3985466" y="1821098"/>
              <a:ext cx="171552" cy="688330"/>
            </a:xfrm>
            <a:prstGeom prst="rect">
              <a:avLst/>
            </a:prstGeom>
          </p:spPr>
        </p:pic>
        <p:pic>
          <p:nvPicPr>
            <p:cNvPr id="31" name="Picture 8" descr="Resultado de imagem para cobol language logo">
              <a:extLst>
                <a:ext uri="{FF2B5EF4-FFF2-40B4-BE49-F238E27FC236}">
                  <a16:creationId xmlns="" xmlns:a16="http://schemas.microsoft.com/office/drawing/2014/main" id="{3ECAC88A-A45A-46B4-A557-6A95C79DBF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84" t="13124" b="40169"/>
            <a:stretch/>
          </p:blipFill>
          <p:spPr bwMode="auto">
            <a:xfrm>
              <a:off x="4157018" y="1952818"/>
              <a:ext cx="987858" cy="443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8" descr="Resultado de imagem para cobol language logo">
              <a:extLst>
                <a:ext uri="{FF2B5EF4-FFF2-40B4-BE49-F238E27FC236}">
                  <a16:creationId xmlns="" xmlns:a16="http://schemas.microsoft.com/office/drawing/2014/main" id="{385FF127-A98B-4228-ACE3-F68AA25841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50" t="15945" r="56637" b="43758"/>
            <a:stretch/>
          </p:blipFill>
          <p:spPr bwMode="auto">
            <a:xfrm>
              <a:off x="4455992" y="1958698"/>
              <a:ext cx="384283" cy="419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>
              <a:extLst>
                <a:ext uri="{FF2B5EF4-FFF2-40B4-BE49-F238E27FC236}">
                  <a16:creationId xmlns="" xmlns:a16="http://schemas.microsoft.com/office/drawing/2014/main" id="{0F5A9964-C2A3-4AB1-8041-4352732803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b="29471"/>
            <a:stretch/>
          </p:blipFill>
          <p:spPr>
            <a:xfrm>
              <a:off x="4188781" y="908604"/>
              <a:ext cx="688908" cy="1019053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65FD5B94-02E0-47E5-B4CA-ACD1A5808B8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70674" y="1573504"/>
            <a:ext cx="377442" cy="781372"/>
          </a:xfrm>
          <a:prstGeom prst="rect">
            <a:avLst/>
          </a:prstGeom>
        </p:spPr>
      </p:pic>
      <p:pic>
        <p:nvPicPr>
          <p:cNvPr id="36" name="Picture 8" descr="Resultado de imagem para cobol language logo">
            <a:extLst>
              <a:ext uri="{FF2B5EF4-FFF2-40B4-BE49-F238E27FC236}">
                <a16:creationId xmlns="" xmlns:a16="http://schemas.microsoft.com/office/drawing/2014/main" id="{94DCDE4C-CA12-4D2E-92A0-464712F3BF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60000" l="0" r="100000">
                        <a14:foregroundMark x1="18224" y1="21667" x2="18224" y2="21667"/>
                        <a14:foregroundMark x1="32243" y1="20833" x2="32243" y2="20833"/>
                        <a14:foregroundMark x1="64953" y1="26667" x2="64953" y2="26667"/>
                        <a14:foregroundMark x1="84579" y1="28333" x2="84579" y2="28333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52" b="39689"/>
          <a:stretch/>
        </p:blipFill>
        <p:spPr bwMode="auto">
          <a:xfrm>
            <a:off x="5846283" y="1173261"/>
            <a:ext cx="949105" cy="29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m relacionada"/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385" b="91916" l="7402" r="91181">
                        <a14:foregroundMark x1="64409" y1="35429" x2="55276" y2="46407"/>
                        <a14:foregroundMark x1="45512" y1="74351" x2="45512" y2="74351"/>
                        <a14:foregroundMark x1="43307" y1="73154" x2="43307" y2="73154"/>
                        <a14:foregroundMark x1="64094" y1="73752" x2="60315" y2="70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60776" y="-1121132"/>
            <a:ext cx="5280204" cy="833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m relacionada"/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186" b="89920" l="9921" r="89921">
                        <a14:foregroundMark x1="62992" y1="34032" x2="54803" y2="49002"/>
                        <a14:foregroundMark x1="63465" y1="74451" x2="58740" y2="69062"/>
                        <a14:foregroundMark x1="54646" y1="77246" x2="55906" y2="70858"/>
                        <a14:foregroundMark x1="55906" y1="69361" x2="56535" y2="6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-2807836"/>
            <a:ext cx="6048375" cy="954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m para java logo"/>
          <p:cNvPicPr>
            <a:picLocks noChangeAspect="1" noChangeArrowheads="1"/>
          </p:cNvPicPr>
          <p:nvPr/>
        </p:nvPicPr>
        <p:blipFill rotWithShape="1">
          <a:blip r:embed="rId19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41"/>
          <a:stretch/>
        </p:blipFill>
        <p:spPr bwMode="auto">
          <a:xfrm>
            <a:off x="-1620688" y="326139"/>
            <a:ext cx="1256130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388" t="23881" r="11571" b="31623"/>
          <a:stretch/>
        </p:blipFill>
        <p:spPr bwMode="auto">
          <a:xfrm>
            <a:off x="3959009" y="-1909431"/>
            <a:ext cx="1211856" cy="1576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001" y="-1653239"/>
            <a:ext cx="1212850" cy="157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425" y="-1723123"/>
            <a:ext cx="1212850" cy="157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2394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izabely.correa\Documents\GitHub\Mangata\info\01_mangata_deskt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73" y="-2562833"/>
            <a:ext cx="8323263" cy="2860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6" y="-2540819"/>
            <a:ext cx="8304999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417174" y="18989574"/>
            <a:ext cx="8323263" cy="8012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tângulo 17"/>
          <p:cNvSpPr/>
          <p:nvPr/>
        </p:nvSpPr>
        <p:spPr>
          <a:xfrm>
            <a:off x="403562" y="-2008626"/>
            <a:ext cx="2728278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hape 133"/>
          <p:cNvSpPr txBox="1">
            <a:spLocks noGrp="1"/>
          </p:cNvSpPr>
          <p:nvPr>
            <p:ph type="ctrTitle"/>
          </p:nvPr>
        </p:nvSpPr>
        <p:spPr>
          <a:xfrm>
            <a:off x="566109" y="-2036762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3600" b="0" smtClean="0">
                <a:solidFill>
                  <a:schemeClr val="tx1"/>
                </a:solidFill>
                <a:latin typeface="Impact" panose="020B0806030902050204" pitchFamily="34" charset="0"/>
              </a:rPr>
              <a:t>TECNOLOGIA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404558" y="-1183131"/>
            <a:ext cx="7407801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Tecnologias Existentes</a:t>
            </a:r>
            <a:endParaRPr lang="pt-BR" sz="1050" dirty="0"/>
          </a:p>
        </p:txBody>
      </p:sp>
      <p:sp>
        <p:nvSpPr>
          <p:cNvPr id="24" name="Retângulo 23"/>
          <p:cNvSpPr/>
          <p:nvPr/>
        </p:nvSpPr>
        <p:spPr>
          <a:xfrm>
            <a:off x="404557" y="-553719"/>
            <a:ext cx="7407802" cy="784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Saindo do Mainframe pra computadores com menor custo.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Sistemas sendo transferidos para linhagens Java e procedures em PL/SQL.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8557" y="16536926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2" y="993134"/>
            <a:ext cx="8275602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9" name="Grupo 28"/>
          <p:cNvGrpSpPr/>
          <p:nvPr/>
        </p:nvGrpSpPr>
        <p:grpSpPr>
          <a:xfrm>
            <a:off x="1194614" y="425852"/>
            <a:ext cx="6617745" cy="3582459"/>
            <a:chOff x="909269" y="6646293"/>
            <a:chExt cx="7238217" cy="3918345"/>
          </a:xfrm>
        </p:grpSpPr>
        <p:pic>
          <p:nvPicPr>
            <p:cNvPr id="32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925" y="7972350"/>
              <a:ext cx="1459109" cy="1512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17" descr="C:\Users\izabely.correa\Desktop\mainframe-coloring-page-442b4943450e978604e1e78aa1608507.png"/>
            <p:cNvPicPr>
              <a:picLocks noChangeAspect="1" noChangeArrowheads="1"/>
            </p:cNvPicPr>
            <p:nvPr/>
          </p:nvPicPr>
          <p:blipFill rotWithShape="1"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05"/>
            <a:stretch/>
          </p:blipFill>
          <p:spPr bwMode="auto">
            <a:xfrm>
              <a:off x="909269" y="8260382"/>
              <a:ext cx="2381179" cy="2250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CaixaDeTexto 33"/>
            <p:cNvSpPr txBox="1"/>
            <p:nvPr/>
          </p:nvSpPr>
          <p:spPr>
            <a:xfrm>
              <a:off x="937016" y="6646293"/>
              <a:ext cx="2433680" cy="255454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RightUp"/>
                <a:lightRig rig="threePt" dir="t"/>
              </a:scene3d>
            </a:bodyPr>
            <a:lstStyle/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MAINFRAME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UNISYS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COBOL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DMS II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SADS</a:t>
              </a:r>
            </a:p>
          </p:txBody>
        </p:sp>
        <p:sp>
          <p:nvSpPr>
            <p:cNvPr id="35" name="Retângulo 34"/>
            <p:cNvSpPr/>
            <p:nvPr/>
          </p:nvSpPr>
          <p:spPr>
            <a:xfrm>
              <a:off x="3491880" y="6803812"/>
              <a:ext cx="1628097" cy="3760826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pt-BR" sz="3600" spc="300" dirty="0" smtClean="0">
                  <a:latin typeface="Impact" panose="020B0806030902050204" pitchFamily="34" charset="0"/>
                </a:rPr>
                <a:t>FERRAMENTA</a:t>
              </a:r>
              <a:endParaRPr lang="pt-BR" sz="3600" spc="300" dirty="0">
                <a:latin typeface="Impact" panose="020B0806030902050204" pitchFamily="34" charset="0"/>
              </a:endParaRPr>
            </a:p>
          </p:txBody>
        </p:sp>
        <p:grpSp>
          <p:nvGrpSpPr>
            <p:cNvPr id="36" name="Grupo 35"/>
            <p:cNvGrpSpPr/>
            <p:nvPr/>
          </p:nvGrpSpPr>
          <p:grpSpPr>
            <a:xfrm>
              <a:off x="5701712" y="6820223"/>
              <a:ext cx="2398680" cy="3744415"/>
              <a:chOff x="5549948" y="6820223"/>
              <a:chExt cx="2533450" cy="3954796"/>
            </a:xfrm>
          </p:grpSpPr>
          <p:sp>
            <p:nvSpPr>
              <p:cNvPr id="48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4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3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5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4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" name="CaixaDeTexto 36"/>
            <p:cNvSpPr txBox="1"/>
            <p:nvPr/>
          </p:nvSpPr>
          <p:spPr>
            <a:xfrm>
              <a:off x="5843896" y="6987659"/>
              <a:ext cx="789334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JAVA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8" name="CaixaDeTexto 37"/>
            <p:cNvSpPr txBox="1"/>
            <p:nvPr/>
          </p:nvSpPr>
          <p:spPr>
            <a:xfrm>
              <a:off x="7071151" y="7981919"/>
              <a:ext cx="1066357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PL/SQL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9" name="CaixaDeTexto 38"/>
            <p:cNvSpPr txBox="1"/>
            <p:nvPr/>
          </p:nvSpPr>
          <p:spPr>
            <a:xfrm>
              <a:off x="5701407" y="8908454"/>
              <a:ext cx="1115448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ORACLE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40" name="CaixaDeTexto 39"/>
            <p:cNvSpPr txBox="1"/>
            <p:nvPr/>
          </p:nvSpPr>
          <p:spPr>
            <a:xfrm>
              <a:off x="7032038" y="9772550"/>
              <a:ext cx="1115448" cy="6396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SQL </a:t>
              </a:r>
            </a:p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SERVER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43" name="Conector de seta reta 42"/>
            <p:cNvCxnSpPr/>
            <p:nvPr/>
          </p:nvCxnSpPr>
          <p:spPr>
            <a:xfrm>
              <a:off x="3009784" y="718594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/>
            <p:cNvCxnSpPr/>
            <p:nvPr/>
          </p:nvCxnSpPr>
          <p:spPr>
            <a:xfrm>
              <a:off x="2987824" y="1020459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aixaDeTexto 45"/>
            <p:cNvSpPr txBox="1"/>
            <p:nvPr/>
          </p:nvSpPr>
          <p:spPr>
            <a:xfrm>
              <a:off x="3894510" y="6916942"/>
              <a:ext cx="8531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</a:rPr>
                <a:t>ONLINE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47" name="CaixaDeTexto 46"/>
            <p:cNvSpPr txBox="1"/>
            <p:nvPr/>
          </p:nvSpPr>
          <p:spPr>
            <a:xfrm>
              <a:off x="3879368" y="10184853"/>
              <a:ext cx="7938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>
                  <a:solidFill>
                    <a:schemeClr val="bg1"/>
                  </a:solidFill>
                </a:rPr>
                <a:t>BATCH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  <p:pic>
        <p:nvPicPr>
          <p:cNvPr id="57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33491" y="4189768"/>
            <a:ext cx="8275602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27061" y="7167737"/>
            <a:ext cx="8275602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389286" y="9898861"/>
            <a:ext cx="8275602" cy="5941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Retângulo 29"/>
          <p:cNvSpPr/>
          <p:nvPr/>
        </p:nvSpPr>
        <p:spPr>
          <a:xfrm>
            <a:off x="1301270" y="4227934"/>
            <a:ext cx="7447194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Porque Java?</a:t>
            </a:r>
            <a:endParaRPr lang="pt-BR" sz="1050" dirty="0"/>
          </a:p>
        </p:txBody>
      </p:sp>
      <p:sp>
        <p:nvSpPr>
          <p:cNvPr id="31" name="Retângulo 30"/>
          <p:cNvSpPr/>
          <p:nvPr/>
        </p:nvSpPr>
        <p:spPr>
          <a:xfrm>
            <a:off x="1301270" y="4914509"/>
            <a:ext cx="7447193" cy="13891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Por que as estatísticas mostram. O mundo, atualmente, escolheu Java.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Motivos: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1"/>
                </a:solidFill>
              </a:rPr>
              <a:t>Fácil aprendizagem, orientado a objetos, </a:t>
            </a:r>
            <a:r>
              <a:rPr lang="pt-BR" sz="1600" dirty="0" err="1" smtClean="0">
                <a:solidFill>
                  <a:schemeClr val="tx1"/>
                </a:solidFill>
              </a:rPr>
              <a:t>APIs</a:t>
            </a:r>
            <a:r>
              <a:rPr lang="pt-BR" sz="1600" dirty="0" smtClean="0">
                <a:solidFill>
                  <a:schemeClr val="tx1"/>
                </a:solidFill>
              </a:rPr>
              <a:t> e bibliotecas valiosas, </a:t>
            </a:r>
            <a:r>
              <a:rPr lang="pt-BR" sz="1600" dirty="0" err="1" smtClean="0">
                <a:solidFill>
                  <a:schemeClr val="tx1"/>
                </a:solidFill>
              </a:rPr>
              <a:t>IDEs</a:t>
            </a:r>
            <a:r>
              <a:rPr lang="pt-BR" sz="1600" dirty="0" smtClean="0">
                <a:solidFill>
                  <a:schemeClr val="tx1"/>
                </a:solidFill>
              </a:rPr>
              <a:t> poderosas, comunidade proativa, grátis, plataforma independente e excelente suporte e documentação.</a:t>
            </a:r>
          </a:p>
        </p:txBody>
      </p:sp>
      <p:graphicFrame>
        <p:nvGraphicFramePr>
          <p:cNvPr id="56" name="Gráfico 55"/>
          <p:cNvGraphicFramePr/>
          <p:nvPr>
            <p:extLst>
              <p:ext uri="{D42A27DB-BD31-4B8C-83A1-F6EECF244321}">
                <p14:modId xmlns:p14="http://schemas.microsoft.com/office/powerpoint/2010/main" val="875702187"/>
              </p:ext>
            </p:extLst>
          </p:nvPr>
        </p:nvGraphicFramePr>
        <p:xfrm>
          <a:off x="2466373" y="6419485"/>
          <a:ext cx="6255802" cy="5932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3" name="Retângulo 12"/>
          <p:cNvSpPr/>
          <p:nvPr/>
        </p:nvSpPr>
        <p:spPr>
          <a:xfrm>
            <a:off x="1171582" y="6538945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Impact" panose="020B0806030902050204" pitchFamily="34" charset="0"/>
              </a:rPr>
              <a:t>LINGUAGENS DE PROGRAMAÇÃO </a:t>
            </a:r>
          </a:p>
          <a:p>
            <a:r>
              <a:rPr lang="pt-BR" sz="2400" dirty="0" smtClean="0">
                <a:solidFill>
                  <a:schemeClr val="bg1"/>
                </a:solidFill>
                <a:latin typeface="Impact" panose="020B0806030902050204" pitchFamily="34" charset="0"/>
              </a:rPr>
              <a:t>E SUA UTILIZAÇÃO</a:t>
            </a:r>
          </a:p>
          <a:p>
            <a:endParaRPr lang="pt-BR" sz="2400" dirty="0" smtClean="0">
              <a:solidFill>
                <a:schemeClr val="bg1"/>
              </a:solidFill>
              <a:latin typeface="Impact" panose="020B0806030902050204" pitchFamily="34" charset="0"/>
            </a:endParaRPr>
          </a:p>
          <a:p>
            <a:r>
              <a:rPr lang="pt-BR" sz="2800" dirty="0" smtClean="0">
                <a:solidFill>
                  <a:schemeClr val="bg1"/>
                </a:solidFill>
                <a:latin typeface="Impact" panose="020B0806030902050204" pitchFamily="34" charset="0"/>
              </a:rPr>
              <a:t>JULHO/2017</a:t>
            </a:r>
            <a:endParaRPr lang="pt-BR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048" name="Retângulo 2047"/>
          <p:cNvSpPr/>
          <p:nvPr/>
        </p:nvSpPr>
        <p:spPr>
          <a:xfrm>
            <a:off x="1301270" y="11739805"/>
            <a:ext cx="3506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800" dirty="0" smtClean="0">
                <a:solidFill>
                  <a:schemeClr val="bg1"/>
                </a:solidFill>
              </a:rPr>
              <a:t>Fonte dos números: </a:t>
            </a:r>
            <a:r>
              <a:rPr lang="pt-BR" sz="1800" dirty="0" err="1" smtClean="0">
                <a:solidFill>
                  <a:schemeClr val="bg1"/>
                </a:solidFill>
              </a:rPr>
              <a:t>Tiobe</a:t>
            </a:r>
            <a:r>
              <a:rPr lang="pt-BR" sz="1800" dirty="0" smtClean="0">
                <a:solidFill>
                  <a:schemeClr val="bg1"/>
                </a:solidFill>
              </a:rPr>
              <a:t> </a:t>
            </a:r>
            <a:r>
              <a:rPr lang="pt-BR" sz="1800" dirty="0">
                <a:solidFill>
                  <a:schemeClr val="bg1"/>
                </a:solidFill>
              </a:rPr>
              <a:t>Index</a:t>
            </a:r>
          </a:p>
        </p:txBody>
      </p:sp>
      <p:pic>
        <p:nvPicPr>
          <p:cNvPr id="64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49513" y="15758168"/>
            <a:ext cx="8275602" cy="4106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Retângulo 40"/>
          <p:cNvSpPr/>
          <p:nvPr/>
        </p:nvSpPr>
        <p:spPr>
          <a:xfrm>
            <a:off x="398516" y="12471353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Concorrência</a:t>
            </a:r>
            <a:endParaRPr lang="pt-BR" sz="1050" dirty="0"/>
          </a:p>
        </p:txBody>
      </p:sp>
      <p:sp>
        <p:nvSpPr>
          <p:cNvPr id="42" name="Retângulo 41"/>
          <p:cNvSpPr/>
          <p:nvPr/>
        </p:nvSpPr>
        <p:spPr>
          <a:xfrm>
            <a:off x="398514" y="13119426"/>
            <a:ext cx="4135719" cy="1405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A maioria das soluções disponíveis consiste em ”emular” o código COBOL dentro de outra plataforma (majoritariamente em Java), com o uso de </a:t>
            </a:r>
            <a:r>
              <a:rPr lang="pt-BR" sz="1600" dirty="0" err="1">
                <a:solidFill>
                  <a:schemeClr val="tx1"/>
                </a:solidFill>
              </a:rPr>
              <a:t>IDE`s</a:t>
            </a:r>
            <a:r>
              <a:rPr lang="pt-BR" sz="1600" dirty="0">
                <a:solidFill>
                  <a:schemeClr val="tx1"/>
                </a:solidFill>
              </a:rPr>
              <a:t> e Frameworks proprietários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4604719" y="14597086"/>
            <a:ext cx="4135718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Resultado da Concorrência</a:t>
            </a:r>
            <a:endParaRPr lang="pt-BR" sz="1050" dirty="0"/>
          </a:p>
        </p:txBody>
      </p:sp>
      <p:sp>
        <p:nvSpPr>
          <p:cNvPr id="23" name="Retângulo 22"/>
          <p:cNvSpPr/>
          <p:nvPr/>
        </p:nvSpPr>
        <p:spPr>
          <a:xfrm>
            <a:off x="4604717" y="15298504"/>
            <a:ext cx="4135719" cy="1518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sz="1600" dirty="0">
                <a:solidFill>
                  <a:schemeClr val="tx1"/>
                </a:solidFill>
              </a:rPr>
              <a:t>Este processo resulta em baixa performance, uma vez que diversas operações são emuladas dentro de frameworks ao invés de se utilizar operações e sintaxe nativa da linguagem.</a:t>
            </a:r>
          </a:p>
        </p:txBody>
      </p:sp>
      <p:sp>
        <p:nvSpPr>
          <p:cNvPr id="25" name="Retângulo 24"/>
          <p:cNvSpPr/>
          <p:nvPr/>
        </p:nvSpPr>
        <p:spPr>
          <a:xfrm>
            <a:off x="417177" y="17045358"/>
            <a:ext cx="7395182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Nosso Resultado</a:t>
            </a:r>
            <a:endParaRPr lang="pt-BR" sz="1050" dirty="0"/>
          </a:p>
        </p:txBody>
      </p:sp>
      <p:sp>
        <p:nvSpPr>
          <p:cNvPr id="26" name="Retângulo 25"/>
          <p:cNvSpPr/>
          <p:nvPr/>
        </p:nvSpPr>
        <p:spPr>
          <a:xfrm>
            <a:off x="417175" y="17693430"/>
            <a:ext cx="7395184" cy="1471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O código resultante não é puramente COBOL nem puramente JAVA - ”JOBOL</a:t>
            </a:r>
            <a:r>
              <a:rPr lang="pt-BR" sz="1600" dirty="0" smtClean="0">
                <a:solidFill>
                  <a:schemeClr val="tx1"/>
                </a:solidFill>
              </a:rPr>
              <a:t>”.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Traduzindo: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Quem programa em </a:t>
            </a:r>
            <a:r>
              <a:rPr lang="pt-BR" sz="1600" dirty="0" err="1" smtClean="0">
                <a:solidFill>
                  <a:schemeClr val="tx1"/>
                </a:solidFill>
              </a:rPr>
              <a:t>Cobol</a:t>
            </a:r>
            <a:r>
              <a:rPr lang="pt-BR" sz="1600" dirty="0" smtClean="0">
                <a:solidFill>
                  <a:schemeClr val="tx1"/>
                </a:solidFill>
              </a:rPr>
              <a:t>, por ser uma tradução direta, irá entender o código.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Quem programa em Java vai entender o código.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Irá poder manter seus profissionais independente da linguagem.</a:t>
            </a:r>
            <a:endParaRPr lang="pt-BR" sz="1600" dirty="0">
              <a:solidFill>
                <a:schemeClr val="tx1"/>
              </a:solidFill>
            </a:endParaRPr>
          </a:p>
        </p:txBody>
      </p:sp>
      <p:grpSp>
        <p:nvGrpSpPr>
          <p:cNvPr id="2053" name="Grupo 2052"/>
          <p:cNvGrpSpPr/>
          <p:nvPr/>
        </p:nvGrpSpPr>
        <p:grpSpPr>
          <a:xfrm>
            <a:off x="4678011" y="12483738"/>
            <a:ext cx="4421839" cy="2041340"/>
            <a:chOff x="4678011" y="12289660"/>
            <a:chExt cx="4421839" cy="2041340"/>
          </a:xfrm>
        </p:grpSpPr>
        <p:sp>
          <p:nvSpPr>
            <p:cNvPr id="65" name="Retângulo 64"/>
            <p:cNvSpPr/>
            <p:nvPr/>
          </p:nvSpPr>
          <p:spPr>
            <a:xfrm>
              <a:off x="4686988" y="12289660"/>
              <a:ext cx="4231859" cy="723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pt-BR" sz="41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EMULANDO  COBOL</a:t>
              </a:r>
              <a:endParaRPr lang="pt-BR" sz="4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66" name="Retângulo 65"/>
            <p:cNvSpPr/>
            <p:nvPr/>
          </p:nvSpPr>
          <p:spPr>
            <a:xfrm>
              <a:off x="4682831" y="12786070"/>
              <a:ext cx="441701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pt-BR" sz="48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</a:t>
              </a:r>
              <a:r>
                <a:rPr lang="pt-BR" sz="32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48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PLATAFORMA</a:t>
              </a:r>
              <a:endParaRPr lang="pt-BR" sz="48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2052" name="Retângulo 2051"/>
            <p:cNvSpPr/>
            <p:nvPr/>
          </p:nvSpPr>
          <p:spPr>
            <a:xfrm>
              <a:off x="4678011" y="13392281"/>
              <a:ext cx="3927678" cy="9387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5500" spc="-15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PROPRIETÁRIA</a:t>
              </a:r>
            </a:p>
          </p:txBody>
        </p:sp>
      </p:grpSp>
      <p:sp>
        <p:nvSpPr>
          <p:cNvPr id="72" name="Retângulo 71"/>
          <p:cNvSpPr/>
          <p:nvPr/>
        </p:nvSpPr>
        <p:spPr>
          <a:xfrm>
            <a:off x="154396" y="14877567"/>
            <a:ext cx="469248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60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-</a:t>
            </a:r>
            <a:r>
              <a:rPr lang="pt-BR" sz="66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55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PERFORMANCE </a:t>
            </a:r>
            <a:endParaRPr lang="pt-BR" sz="5500" spc="-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73" name="Retângulo 72"/>
          <p:cNvSpPr/>
          <p:nvPr/>
        </p:nvSpPr>
        <p:spPr>
          <a:xfrm>
            <a:off x="488607" y="15741663"/>
            <a:ext cx="41570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6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-</a:t>
            </a:r>
            <a:r>
              <a:rPr lang="pt-BR" sz="58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ECONOMIA</a:t>
            </a:r>
            <a:endParaRPr lang="pt-BR" sz="5800" spc="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2054" name="Imagem 205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1" r="10867"/>
          <a:stretch/>
        </p:blipFill>
        <p:spPr>
          <a:xfrm>
            <a:off x="1219981" y="19235042"/>
            <a:ext cx="6592377" cy="48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65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79" y="-1865588"/>
            <a:ext cx="7315200" cy="2675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27679" y="-1820739"/>
            <a:ext cx="7288642" cy="4427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927679" y="18125478"/>
            <a:ext cx="7315200" cy="7041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926668" y="-1216538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1089215" y="-1244674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MANGATA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945386" y="-1219301"/>
            <a:ext cx="2762518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hape 133"/>
          <p:cNvSpPr txBox="1">
            <a:spLocks noGrp="1"/>
          </p:cNvSpPr>
          <p:nvPr>
            <p:ph type="ctrTitle"/>
          </p:nvPr>
        </p:nvSpPr>
        <p:spPr>
          <a:xfrm>
            <a:off x="1107933" y="-1247437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TECNOLOGIA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19651" y="2607171"/>
            <a:ext cx="7288642" cy="4383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Retângulo 30"/>
          <p:cNvSpPr/>
          <p:nvPr/>
        </p:nvSpPr>
        <p:spPr>
          <a:xfrm>
            <a:off x="935403" y="-380596"/>
            <a:ext cx="6685230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Tecnologias Existentes</a:t>
            </a:r>
            <a:endParaRPr lang="pt-BR" sz="1050" dirty="0"/>
          </a:p>
        </p:txBody>
      </p:sp>
      <p:sp>
        <p:nvSpPr>
          <p:cNvPr id="32" name="Retângulo 31"/>
          <p:cNvSpPr/>
          <p:nvPr/>
        </p:nvSpPr>
        <p:spPr>
          <a:xfrm>
            <a:off x="935401" y="248815"/>
            <a:ext cx="6685231" cy="905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Saindo do Mainframe pra computadores com menor custo.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Sistemas sendo transferidos para linhagens Java e procedures em PL/SQL.</a:t>
            </a:r>
            <a:endParaRPr lang="pt-BR" sz="1600" dirty="0">
              <a:solidFill>
                <a:schemeClr val="tx1"/>
              </a:solidFill>
            </a:endParaRPr>
          </a:p>
        </p:txBody>
      </p:sp>
      <p:grpSp>
        <p:nvGrpSpPr>
          <p:cNvPr id="50" name="Grupo 49"/>
          <p:cNvGrpSpPr/>
          <p:nvPr/>
        </p:nvGrpSpPr>
        <p:grpSpPr>
          <a:xfrm>
            <a:off x="1403648" y="1509571"/>
            <a:ext cx="6257705" cy="3582459"/>
            <a:chOff x="909269" y="6646293"/>
            <a:chExt cx="7238217" cy="3918345"/>
          </a:xfrm>
        </p:grpSpPr>
        <p:pic>
          <p:nvPicPr>
            <p:cNvPr id="51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925" y="7972350"/>
              <a:ext cx="1459109" cy="1512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" name="Picture 17" descr="C:\Users\izabely.correa\Desktop\mainframe-coloring-page-442b4943450e978604e1e78aa1608507.png"/>
            <p:cNvPicPr>
              <a:picLocks noChangeAspect="1" noChangeArrowheads="1"/>
            </p:cNvPicPr>
            <p:nvPr/>
          </p:nvPicPr>
          <p:blipFill rotWithShape="1"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05"/>
            <a:stretch/>
          </p:blipFill>
          <p:spPr bwMode="auto">
            <a:xfrm>
              <a:off x="909269" y="8260382"/>
              <a:ext cx="2381179" cy="2250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CaixaDeTexto 52"/>
            <p:cNvSpPr txBox="1"/>
            <p:nvPr/>
          </p:nvSpPr>
          <p:spPr>
            <a:xfrm>
              <a:off x="937015" y="6646293"/>
              <a:ext cx="2433680" cy="255454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RightUp"/>
                <a:lightRig rig="threePt" dir="t"/>
              </a:scene3d>
            </a:bodyPr>
            <a:lstStyle/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MAINFRAME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UNISYS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COBOL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DMS II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SADS</a:t>
              </a:r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3491880" y="6803812"/>
              <a:ext cx="1628097" cy="3760826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pt-BR" sz="3600" spc="300" dirty="0" smtClean="0">
                  <a:latin typeface="Impact" panose="020B0806030902050204" pitchFamily="34" charset="0"/>
                </a:rPr>
                <a:t>FERRAMENTA</a:t>
              </a:r>
              <a:endParaRPr lang="pt-BR" sz="3600" spc="300" dirty="0">
                <a:latin typeface="Impact" panose="020B0806030902050204" pitchFamily="34" charset="0"/>
              </a:endParaRPr>
            </a:p>
          </p:txBody>
        </p:sp>
        <p:grpSp>
          <p:nvGrpSpPr>
            <p:cNvPr id="55" name="Grupo 54"/>
            <p:cNvGrpSpPr/>
            <p:nvPr/>
          </p:nvGrpSpPr>
          <p:grpSpPr>
            <a:xfrm>
              <a:off x="5701712" y="6820223"/>
              <a:ext cx="2398680" cy="3744415"/>
              <a:chOff x="5549948" y="6820223"/>
              <a:chExt cx="2533450" cy="3954796"/>
            </a:xfrm>
          </p:grpSpPr>
          <p:sp>
            <p:nvSpPr>
              <p:cNvPr id="64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4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3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5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4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6" name="CaixaDeTexto 55"/>
            <p:cNvSpPr txBox="1"/>
            <p:nvPr/>
          </p:nvSpPr>
          <p:spPr>
            <a:xfrm>
              <a:off x="5843896" y="6987659"/>
              <a:ext cx="789334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JAVA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7" name="CaixaDeTexto 56"/>
            <p:cNvSpPr txBox="1"/>
            <p:nvPr/>
          </p:nvSpPr>
          <p:spPr>
            <a:xfrm>
              <a:off x="7071151" y="7981919"/>
              <a:ext cx="1066357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PL/SQL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8" name="CaixaDeTexto 57"/>
            <p:cNvSpPr txBox="1"/>
            <p:nvPr/>
          </p:nvSpPr>
          <p:spPr>
            <a:xfrm>
              <a:off x="5701407" y="8908454"/>
              <a:ext cx="1115448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ORACLE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9" name="CaixaDeTexto 58"/>
            <p:cNvSpPr txBox="1"/>
            <p:nvPr/>
          </p:nvSpPr>
          <p:spPr>
            <a:xfrm>
              <a:off x="7032038" y="9772550"/>
              <a:ext cx="1115448" cy="6396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SQL </a:t>
              </a:r>
            </a:p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SERVER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60" name="Conector de seta reta 59"/>
            <p:cNvCxnSpPr/>
            <p:nvPr/>
          </p:nvCxnSpPr>
          <p:spPr>
            <a:xfrm>
              <a:off x="3009784" y="718594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/>
            <p:cNvCxnSpPr/>
            <p:nvPr/>
          </p:nvCxnSpPr>
          <p:spPr>
            <a:xfrm>
              <a:off x="2987824" y="1020459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CaixaDeTexto 61"/>
            <p:cNvSpPr txBox="1"/>
            <p:nvPr/>
          </p:nvSpPr>
          <p:spPr>
            <a:xfrm>
              <a:off x="3894510" y="6916942"/>
              <a:ext cx="8531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</a:rPr>
                <a:t>ONLINE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63" name="CaixaDeTexto 62"/>
            <p:cNvSpPr txBox="1"/>
            <p:nvPr/>
          </p:nvSpPr>
          <p:spPr>
            <a:xfrm>
              <a:off x="3879368" y="10184853"/>
              <a:ext cx="7938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>
                  <a:solidFill>
                    <a:schemeClr val="bg1"/>
                  </a:solidFill>
                </a:rPr>
                <a:t>BATCH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  <p:pic>
        <p:nvPicPr>
          <p:cNvPr id="8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777" r="1311" b="58877"/>
          <a:stretch/>
        </p:blipFill>
        <p:spPr bwMode="auto">
          <a:xfrm flipH="1">
            <a:off x="945386" y="8548414"/>
            <a:ext cx="7155006" cy="4106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4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0479" b="58877"/>
          <a:stretch/>
        </p:blipFill>
        <p:spPr bwMode="auto">
          <a:xfrm flipH="1">
            <a:off x="971599" y="5380062"/>
            <a:ext cx="7249253" cy="4106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777" r="1311" b="58877"/>
          <a:stretch/>
        </p:blipFill>
        <p:spPr bwMode="auto">
          <a:xfrm flipH="1">
            <a:off x="963093" y="14223258"/>
            <a:ext cx="7155006" cy="4106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0479" b="58877"/>
          <a:stretch/>
        </p:blipFill>
        <p:spPr bwMode="auto">
          <a:xfrm flipH="1">
            <a:off x="989306" y="11054906"/>
            <a:ext cx="7249253" cy="4106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Retângulo 74"/>
          <p:cNvSpPr/>
          <p:nvPr/>
        </p:nvSpPr>
        <p:spPr>
          <a:xfrm>
            <a:off x="1570383" y="5368338"/>
            <a:ext cx="6697956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Porque Java?</a:t>
            </a:r>
            <a:endParaRPr lang="pt-BR" sz="1050" dirty="0"/>
          </a:p>
        </p:txBody>
      </p:sp>
      <p:sp>
        <p:nvSpPr>
          <p:cNvPr id="76" name="Retângulo 75"/>
          <p:cNvSpPr/>
          <p:nvPr/>
        </p:nvSpPr>
        <p:spPr>
          <a:xfrm>
            <a:off x="1570383" y="6054914"/>
            <a:ext cx="6697955" cy="1485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Por que as estatísticas mostram. O mundo, atualmente, escolheu Java.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Motivos: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1"/>
                </a:solidFill>
              </a:rPr>
              <a:t>Fácil aprendizagem, orientado a objetos, </a:t>
            </a:r>
            <a:r>
              <a:rPr lang="pt-BR" sz="1600" dirty="0" err="1" smtClean="0">
                <a:solidFill>
                  <a:schemeClr val="tx1"/>
                </a:solidFill>
              </a:rPr>
              <a:t>APIs</a:t>
            </a:r>
            <a:r>
              <a:rPr lang="pt-BR" sz="1600" dirty="0" smtClean="0">
                <a:solidFill>
                  <a:schemeClr val="tx1"/>
                </a:solidFill>
              </a:rPr>
              <a:t> e bibliotecas valiosas, </a:t>
            </a:r>
            <a:r>
              <a:rPr lang="pt-BR" sz="1600" dirty="0" err="1" smtClean="0">
                <a:solidFill>
                  <a:schemeClr val="tx1"/>
                </a:solidFill>
              </a:rPr>
              <a:t>IDEs</a:t>
            </a:r>
            <a:r>
              <a:rPr lang="pt-BR" sz="1600" dirty="0" smtClean="0">
                <a:solidFill>
                  <a:schemeClr val="tx1"/>
                </a:solidFill>
              </a:rPr>
              <a:t> poderosas, comunidade proativa, grátis, plataforma independente e excelente suporte e documentação.</a:t>
            </a:r>
          </a:p>
        </p:txBody>
      </p:sp>
      <p:graphicFrame>
        <p:nvGraphicFramePr>
          <p:cNvPr id="77" name="Gráfico 76"/>
          <p:cNvGraphicFramePr/>
          <p:nvPr>
            <p:extLst>
              <p:ext uri="{D42A27DB-BD31-4B8C-83A1-F6EECF244321}">
                <p14:modId xmlns:p14="http://schemas.microsoft.com/office/powerpoint/2010/main" val="3098954467"/>
              </p:ext>
            </p:extLst>
          </p:nvPr>
        </p:nvGraphicFramePr>
        <p:xfrm>
          <a:off x="1654598" y="7787362"/>
          <a:ext cx="6255802" cy="5932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78" name="Retângulo 77"/>
          <p:cNvSpPr/>
          <p:nvPr/>
        </p:nvSpPr>
        <p:spPr>
          <a:xfrm>
            <a:off x="1470604" y="7887704"/>
            <a:ext cx="4572000" cy="20005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Impact" panose="020B0806030902050204" pitchFamily="34" charset="0"/>
              </a:rPr>
              <a:t>LINGUAGENS DE </a:t>
            </a:r>
          </a:p>
          <a:p>
            <a:r>
              <a:rPr lang="pt-BR" sz="2400" dirty="0" smtClean="0">
                <a:solidFill>
                  <a:schemeClr val="bg1"/>
                </a:solidFill>
                <a:latin typeface="Impact" panose="020B0806030902050204" pitchFamily="34" charset="0"/>
              </a:rPr>
              <a:t>PROGRAMAÇÃO </a:t>
            </a:r>
          </a:p>
          <a:p>
            <a:r>
              <a:rPr lang="pt-BR" sz="2400" dirty="0" smtClean="0">
                <a:solidFill>
                  <a:schemeClr val="bg1"/>
                </a:solidFill>
                <a:latin typeface="Impact" panose="020B0806030902050204" pitchFamily="34" charset="0"/>
              </a:rPr>
              <a:t>E SUA UTILIZAÇÃO</a:t>
            </a:r>
          </a:p>
          <a:p>
            <a:endParaRPr lang="pt-BR" sz="2400" dirty="0" smtClean="0">
              <a:solidFill>
                <a:schemeClr val="bg1"/>
              </a:solidFill>
              <a:latin typeface="Impact" panose="020B0806030902050204" pitchFamily="34" charset="0"/>
            </a:endParaRPr>
          </a:p>
          <a:p>
            <a:r>
              <a:rPr lang="pt-BR" sz="2800" dirty="0" smtClean="0">
                <a:solidFill>
                  <a:schemeClr val="bg1"/>
                </a:solidFill>
                <a:latin typeface="Impact" panose="020B0806030902050204" pitchFamily="34" charset="0"/>
              </a:rPr>
              <a:t>JULHO/2017</a:t>
            </a:r>
            <a:endParaRPr lang="pt-BR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9" name="Retângulo 78"/>
          <p:cNvSpPr/>
          <p:nvPr/>
        </p:nvSpPr>
        <p:spPr>
          <a:xfrm>
            <a:off x="1555426" y="13085069"/>
            <a:ext cx="3506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800" dirty="0" smtClean="0">
                <a:solidFill>
                  <a:schemeClr val="bg1"/>
                </a:solidFill>
              </a:rPr>
              <a:t>Fonte dos números: </a:t>
            </a:r>
            <a:r>
              <a:rPr lang="pt-BR" sz="1800" dirty="0" err="1" smtClean="0">
                <a:solidFill>
                  <a:schemeClr val="bg1"/>
                </a:solidFill>
              </a:rPr>
              <a:t>Tiobe</a:t>
            </a:r>
            <a:r>
              <a:rPr lang="pt-BR" sz="1800" dirty="0" smtClean="0">
                <a:solidFill>
                  <a:schemeClr val="bg1"/>
                </a:solidFill>
              </a:rPr>
              <a:t> </a:t>
            </a:r>
            <a:r>
              <a:rPr lang="pt-BR" sz="1800" dirty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81" name="Retângulo 80"/>
          <p:cNvSpPr/>
          <p:nvPr/>
        </p:nvSpPr>
        <p:spPr>
          <a:xfrm>
            <a:off x="941962" y="13865808"/>
            <a:ext cx="3588869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Concorrência</a:t>
            </a:r>
            <a:endParaRPr lang="pt-BR" sz="1050" dirty="0"/>
          </a:p>
        </p:txBody>
      </p:sp>
      <p:sp>
        <p:nvSpPr>
          <p:cNvPr id="82" name="Retângulo 81"/>
          <p:cNvSpPr/>
          <p:nvPr/>
        </p:nvSpPr>
        <p:spPr>
          <a:xfrm>
            <a:off x="941961" y="14513881"/>
            <a:ext cx="3588870" cy="1405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A maioria das soluções disponíveis consiste em ”emular” o código COBOL dentro de outra plataforma (majoritariamente em Java), com o uso de </a:t>
            </a:r>
            <a:r>
              <a:rPr lang="pt-BR" sz="1600" dirty="0" err="1">
                <a:solidFill>
                  <a:schemeClr val="tx1"/>
                </a:solidFill>
              </a:rPr>
              <a:t>IDE`s</a:t>
            </a:r>
            <a:r>
              <a:rPr lang="pt-BR" sz="1600" dirty="0">
                <a:solidFill>
                  <a:schemeClr val="tx1"/>
                </a:solidFill>
              </a:rPr>
              <a:t> e Frameworks proprietários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grpSp>
        <p:nvGrpSpPr>
          <p:cNvPr id="87" name="Grupo 86"/>
          <p:cNvGrpSpPr/>
          <p:nvPr/>
        </p:nvGrpSpPr>
        <p:grpSpPr>
          <a:xfrm>
            <a:off x="4542649" y="13878193"/>
            <a:ext cx="4421839" cy="2041340"/>
            <a:chOff x="4678011" y="12289660"/>
            <a:chExt cx="4421839" cy="2041340"/>
          </a:xfrm>
        </p:grpSpPr>
        <p:sp>
          <p:nvSpPr>
            <p:cNvPr id="88" name="Retângulo 87"/>
            <p:cNvSpPr/>
            <p:nvPr/>
          </p:nvSpPr>
          <p:spPr>
            <a:xfrm>
              <a:off x="4686988" y="12289660"/>
              <a:ext cx="4231859" cy="723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pt-BR" sz="41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EMULANDO  COBOL</a:t>
              </a:r>
              <a:endParaRPr lang="pt-BR" sz="41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89" name="Retângulo 88"/>
            <p:cNvSpPr/>
            <p:nvPr/>
          </p:nvSpPr>
          <p:spPr>
            <a:xfrm>
              <a:off x="4682831" y="12786070"/>
              <a:ext cx="441701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pt-BR" sz="48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</a:t>
              </a:r>
              <a:r>
                <a:rPr lang="pt-BR" sz="32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48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PLATAFORMA</a:t>
              </a:r>
              <a:endParaRPr lang="pt-BR" sz="4800" spc="-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90" name="Retângulo 89"/>
            <p:cNvSpPr/>
            <p:nvPr/>
          </p:nvSpPr>
          <p:spPr>
            <a:xfrm>
              <a:off x="4678011" y="13392281"/>
              <a:ext cx="3696846" cy="9387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5500" spc="-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PROPRIETÁRIA</a:t>
              </a:r>
            </a:p>
          </p:txBody>
        </p:sp>
      </p:grpSp>
      <p:sp>
        <p:nvSpPr>
          <p:cNvPr id="83" name="Retângulo 82"/>
          <p:cNvSpPr/>
          <p:nvPr/>
        </p:nvSpPr>
        <p:spPr>
          <a:xfrm>
            <a:off x="4571042" y="16014234"/>
            <a:ext cx="3667517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Resultado da Concorrência</a:t>
            </a:r>
            <a:endParaRPr lang="pt-BR" sz="1050" dirty="0"/>
          </a:p>
        </p:txBody>
      </p:sp>
      <p:sp>
        <p:nvSpPr>
          <p:cNvPr id="84" name="Retângulo 83"/>
          <p:cNvSpPr/>
          <p:nvPr/>
        </p:nvSpPr>
        <p:spPr>
          <a:xfrm>
            <a:off x="4571041" y="16715652"/>
            <a:ext cx="3667518" cy="1518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sz="1600" dirty="0">
                <a:solidFill>
                  <a:schemeClr val="tx1"/>
                </a:solidFill>
              </a:rPr>
              <a:t>Este processo resulta em baixa performance, uma vez que diversas operações são emuladas dentro de frameworks ao invés de se utilizar operações e sintaxe nativa da linguagem.</a:t>
            </a:r>
          </a:p>
        </p:txBody>
      </p:sp>
      <p:sp>
        <p:nvSpPr>
          <p:cNvPr id="91" name="Retângulo 90"/>
          <p:cNvSpPr/>
          <p:nvPr/>
        </p:nvSpPr>
        <p:spPr>
          <a:xfrm>
            <a:off x="323528" y="16037246"/>
            <a:ext cx="469248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60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-</a:t>
            </a:r>
            <a:r>
              <a:rPr lang="pt-BR" sz="66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48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PERFORMANCE</a:t>
            </a:r>
            <a:r>
              <a:rPr lang="pt-BR" sz="55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endParaRPr lang="pt-BR" sz="5500" spc="-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911556" y="16979864"/>
            <a:ext cx="41570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- </a:t>
            </a:r>
            <a:r>
              <a:rPr lang="pt-BR" sz="5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ECONOMIA</a:t>
            </a:r>
            <a:endParaRPr lang="pt-BR" sz="5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9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387" y="19837878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Retângulo 84"/>
          <p:cNvSpPr/>
          <p:nvPr/>
        </p:nvSpPr>
        <p:spPr>
          <a:xfrm>
            <a:off x="925992" y="18386616"/>
            <a:ext cx="3618287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Nosso Resultado</a:t>
            </a:r>
            <a:endParaRPr lang="pt-BR" sz="1050" dirty="0"/>
          </a:p>
        </p:txBody>
      </p:sp>
      <p:sp>
        <p:nvSpPr>
          <p:cNvPr id="86" name="Retângulo 85"/>
          <p:cNvSpPr/>
          <p:nvPr/>
        </p:nvSpPr>
        <p:spPr>
          <a:xfrm>
            <a:off x="925990" y="19011242"/>
            <a:ext cx="3618288" cy="2998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O código resultante não é puramente COBOL nem puramente JAVA - ”JOBOL</a:t>
            </a:r>
            <a:r>
              <a:rPr lang="pt-BR" sz="1600" dirty="0" smtClean="0">
                <a:solidFill>
                  <a:schemeClr val="tx1"/>
                </a:solidFill>
              </a:rPr>
              <a:t>”.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Traduzindo: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Quem programa em </a:t>
            </a:r>
            <a:r>
              <a:rPr lang="pt-BR" sz="1600" dirty="0" err="1" smtClean="0">
                <a:solidFill>
                  <a:schemeClr val="tx1"/>
                </a:solidFill>
              </a:rPr>
              <a:t>Cobol</a:t>
            </a:r>
            <a:r>
              <a:rPr lang="pt-BR" sz="1600" dirty="0" smtClean="0">
                <a:solidFill>
                  <a:schemeClr val="tx1"/>
                </a:solidFill>
              </a:rPr>
              <a:t>, por ser uma tradução direta, irá entender o código. 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Quem programa em Java vai entender o código.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Irá poder manter seus profissionais independente da linguagem.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93" name="Imagem 92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1" r="10867"/>
          <a:stretch/>
        </p:blipFill>
        <p:spPr>
          <a:xfrm>
            <a:off x="4551625" y="18991257"/>
            <a:ext cx="3703983" cy="273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66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7" y="239713"/>
            <a:ext cx="8662987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Shape 126"/>
          <p:cNvSpPr txBox="1">
            <a:spLocks/>
          </p:cNvSpPr>
          <p:nvPr/>
        </p:nvSpPr>
        <p:spPr>
          <a:xfrm>
            <a:off x="0" y="1127125"/>
            <a:ext cx="9144000" cy="10588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n" sz="3200" dirty="0">
                <a:solidFill>
                  <a:srgbClr val="FFA800"/>
                </a:solidFill>
                <a:latin typeface="Arial Narrow" panose="020B0606020202030204" pitchFamily="34" charset="0"/>
              </a:rPr>
              <a:t>Hello!</a:t>
            </a:r>
          </a:p>
        </p:txBody>
      </p:sp>
      <p:sp>
        <p:nvSpPr>
          <p:cNvPr id="10" name="Shape 127"/>
          <p:cNvSpPr txBox="1">
            <a:spLocks/>
          </p:cNvSpPr>
          <p:nvPr/>
        </p:nvSpPr>
        <p:spPr>
          <a:xfrm>
            <a:off x="734821" y="2069454"/>
            <a:ext cx="7674358" cy="164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pt-BR" sz="1600" b="1" dirty="0">
                <a:solidFill>
                  <a:srgbClr val="FFFFFF"/>
                </a:solidFill>
              </a:rPr>
              <a:t>Rafael Evangelista</a:t>
            </a:r>
          </a:p>
          <a:p>
            <a:pPr algn="ctr">
              <a:spcBef>
                <a:spcPts val="0"/>
              </a:spcBef>
              <a:buNone/>
            </a:pPr>
            <a:r>
              <a:rPr lang="pt-BR" sz="1600" dirty="0">
                <a:solidFill>
                  <a:srgbClr val="FFFFFF"/>
                </a:solidFill>
              </a:rPr>
              <a:t>Estou aqui para fazer uma apresentação referente ao processo de Migração de Plataforma.</a:t>
            </a:r>
            <a:endParaRPr lang="en" sz="1600" dirty="0">
              <a:solidFill>
                <a:srgbClr val="FFFFFF"/>
              </a:solidFill>
            </a:endParaRPr>
          </a:p>
          <a:p>
            <a:pPr algn="ctr">
              <a:buNone/>
            </a:pPr>
            <a:r>
              <a:rPr lang="en" sz="1600" dirty="0">
                <a:solidFill>
                  <a:srgbClr val="FFFFFF"/>
                </a:solidFill>
              </a:rPr>
              <a:t>Email: </a:t>
            </a:r>
            <a:r>
              <a:rPr lang="pt-BR" sz="1600" dirty="0">
                <a:solidFill>
                  <a:srgbClr val="FFC000"/>
                </a:solidFill>
              </a:rPr>
              <a:t>rafael.evangelista@pdcase.com.br</a:t>
            </a:r>
          </a:p>
          <a:p>
            <a:pPr algn="ctr">
              <a:buNone/>
            </a:pPr>
            <a:r>
              <a:rPr lang="en" sz="1600" dirty="0">
                <a:solidFill>
                  <a:srgbClr val="FFFFFF"/>
                </a:solidFill>
              </a:rPr>
              <a:t>Contato:  </a:t>
            </a:r>
            <a:r>
              <a:rPr lang="en" sz="1600" dirty="0">
                <a:solidFill>
                  <a:srgbClr val="FFA800"/>
                </a:solidFill>
              </a:rPr>
              <a:t>(91) 3223-0</a:t>
            </a:r>
            <a:r>
              <a:rPr lang="en" sz="1600" dirty="0">
                <a:solidFill>
                  <a:srgbClr val="F2A720"/>
                </a:solidFill>
              </a:rPr>
              <a:t>619 </a:t>
            </a:r>
            <a:r>
              <a:rPr lang="pt-BR" sz="1600" dirty="0">
                <a:solidFill>
                  <a:srgbClr val="FFC000"/>
                </a:solidFill>
              </a:rPr>
              <a:t>/ (91) 8334-5800 / (31) 8454-4656 / (91) 4008-2766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3125" y="250867"/>
            <a:ext cx="2267744" cy="4749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pic>
        <p:nvPicPr>
          <p:cNvPr id="12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64646" y="268898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2</a:t>
            </a:fld>
            <a:endParaRPr lang="e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izabely.correa\Documents\GitHub\Mangata\info\01_mangata_mobi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-7077322"/>
            <a:ext cx="4572000" cy="3024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758077" y="19565638"/>
            <a:ext cx="4572001" cy="4401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14"/>
          <a:stretch/>
        </p:blipFill>
        <p:spPr bwMode="auto">
          <a:xfrm>
            <a:off x="761139" y="4227934"/>
            <a:ext cx="4541339" cy="586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-7077322"/>
            <a:ext cx="4570158" cy="8175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746239" y="-6717282"/>
            <a:ext cx="2745642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908786" y="-6745418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TECNOLOGIA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6" y="1098129"/>
            <a:ext cx="4568273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5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96359" y="7166044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6804" y="9345758"/>
            <a:ext cx="1207686" cy="1048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upo 1"/>
          <p:cNvGrpSpPr/>
          <p:nvPr/>
        </p:nvGrpSpPr>
        <p:grpSpPr>
          <a:xfrm>
            <a:off x="813887" y="-3763937"/>
            <a:ext cx="4378045" cy="4657854"/>
            <a:chOff x="813562" y="2355726"/>
            <a:chExt cx="4378045" cy="4657854"/>
          </a:xfrm>
        </p:grpSpPr>
        <p:pic>
          <p:nvPicPr>
            <p:cNvPr id="63" name="Picture 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562" y="3501551"/>
              <a:ext cx="888480" cy="9207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" name="Picture 17" descr="C:\Users\izabely.correa\Desktop\mainframe-coloring-page-442b4943450e978604e1e78aa1608507.png"/>
            <p:cNvPicPr>
              <a:picLocks noChangeAspect="1" noChangeArrowheads="1"/>
            </p:cNvPicPr>
            <p:nvPr/>
          </p:nvPicPr>
          <p:blipFill rotWithShape="1">
            <a:blip r:embed="rId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05"/>
            <a:stretch/>
          </p:blipFill>
          <p:spPr bwMode="auto">
            <a:xfrm>
              <a:off x="2361621" y="2355726"/>
              <a:ext cx="2210379" cy="208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CaixaDeTexto 64"/>
            <p:cNvSpPr txBox="1"/>
            <p:nvPr/>
          </p:nvSpPr>
          <p:spPr>
            <a:xfrm>
              <a:off x="1691680" y="3176389"/>
              <a:ext cx="93326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pt-BR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UNISYS</a:t>
              </a:r>
            </a:p>
            <a:p>
              <a:pPr algn="r"/>
              <a:r>
                <a:rPr lang="pt-BR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COBOL</a:t>
              </a:r>
            </a:p>
            <a:p>
              <a:pPr algn="r"/>
              <a:r>
                <a:rPr lang="pt-BR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DMS II</a:t>
              </a:r>
            </a:p>
            <a:p>
              <a:pPr algn="r"/>
              <a:r>
                <a:rPr lang="pt-BR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SADS</a:t>
              </a:r>
            </a:p>
          </p:txBody>
        </p:sp>
        <p:grpSp>
          <p:nvGrpSpPr>
            <p:cNvPr id="5" name="Grupo 4"/>
            <p:cNvGrpSpPr/>
            <p:nvPr/>
          </p:nvGrpSpPr>
          <p:grpSpPr>
            <a:xfrm>
              <a:off x="871127" y="5452070"/>
              <a:ext cx="4320480" cy="1561510"/>
              <a:chOff x="2094433" y="6920015"/>
              <a:chExt cx="3043924" cy="1100136"/>
            </a:xfrm>
          </p:grpSpPr>
          <p:grpSp>
            <p:nvGrpSpPr>
              <p:cNvPr id="67" name="Grupo 66"/>
              <p:cNvGrpSpPr/>
              <p:nvPr/>
            </p:nvGrpSpPr>
            <p:grpSpPr>
              <a:xfrm>
                <a:off x="2094433" y="6920015"/>
                <a:ext cx="3043924" cy="1100136"/>
                <a:chOff x="2803641" y="8866808"/>
                <a:chExt cx="5279757" cy="1908211"/>
              </a:xfrm>
            </p:grpSpPr>
            <p:sp>
              <p:nvSpPr>
                <p:cNvPr id="76" name="Shape 311">
                  <a:extLst>
                    <a:ext uri="{FF2B5EF4-FFF2-40B4-BE49-F238E27FC236}">
                      <a16:creationId xmlns="" xmlns:a16="http://schemas.microsoft.com/office/drawing/2014/main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2803644" y="8866808"/>
                  <a:ext cx="1130654" cy="85444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Shape 311">
                  <a:extLst>
                    <a:ext uri="{FF2B5EF4-FFF2-40B4-BE49-F238E27FC236}">
                      <a16:creationId xmlns="" xmlns:a16="http://schemas.microsoft.com/office/drawing/2014/main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4206433" y="8866808"/>
                  <a:ext cx="1130654" cy="85444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" name="Shape 311">
                  <a:extLst>
                    <a:ext uri="{FF2B5EF4-FFF2-40B4-BE49-F238E27FC236}">
                      <a16:creationId xmlns="" xmlns:a16="http://schemas.microsoft.com/office/drawing/2014/main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2803641" y="9920572"/>
                  <a:ext cx="1130654" cy="85444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Shape 311">
                  <a:extLst>
                    <a:ext uri="{FF2B5EF4-FFF2-40B4-BE49-F238E27FC236}">
                      <a16:creationId xmlns="" xmlns:a16="http://schemas.microsoft.com/office/drawing/2014/main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4206431" y="9920572"/>
                  <a:ext cx="1130654" cy="85444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Shape 311">
                  <a:extLst>
                    <a:ext uri="{FF2B5EF4-FFF2-40B4-BE49-F238E27FC236}">
                      <a16:creationId xmlns="" xmlns:a16="http://schemas.microsoft.com/office/drawing/2014/main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5549954" y="8866808"/>
                  <a:ext cx="1130654" cy="85444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Shape 311">
                  <a:extLst>
                    <a:ext uri="{FF2B5EF4-FFF2-40B4-BE49-F238E27FC236}">
                      <a16:creationId xmlns="" xmlns:a16="http://schemas.microsoft.com/office/drawing/2014/main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6952744" y="8866808"/>
                  <a:ext cx="1130654" cy="85444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Shape 311">
                  <a:extLst>
                    <a:ext uri="{FF2B5EF4-FFF2-40B4-BE49-F238E27FC236}">
                      <a16:creationId xmlns="" xmlns:a16="http://schemas.microsoft.com/office/drawing/2014/main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5549951" y="9920573"/>
                  <a:ext cx="1130654" cy="85444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Shape 311">
                  <a:extLst>
                    <a:ext uri="{FF2B5EF4-FFF2-40B4-BE49-F238E27FC236}">
                      <a16:creationId xmlns="" xmlns:a16="http://schemas.microsoft.com/office/drawing/2014/main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6952741" y="9920573"/>
                  <a:ext cx="1130654" cy="85444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8" name="CaixaDeTexto 67"/>
              <p:cNvSpPr txBox="1"/>
              <p:nvPr/>
            </p:nvSpPr>
            <p:spPr>
              <a:xfrm>
                <a:off x="2186467" y="7006191"/>
                <a:ext cx="467785" cy="2818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20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JAVA</a:t>
                </a:r>
                <a:endParaRPr lang="pt-BR" sz="20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69" name="CaixaDeTexto 68"/>
              <p:cNvSpPr txBox="1"/>
              <p:nvPr/>
            </p:nvSpPr>
            <p:spPr>
              <a:xfrm>
                <a:off x="3698114" y="7000573"/>
                <a:ext cx="621379" cy="2818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20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PL/SQL</a:t>
                </a:r>
                <a:endParaRPr lang="pt-BR" sz="20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71" name="CaixaDeTexto 70"/>
              <p:cNvSpPr txBox="1"/>
              <p:nvPr/>
            </p:nvSpPr>
            <p:spPr>
              <a:xfrm>
                <a:off x="4517997" y="7513639"/>
                <a:ext cx="610086" cy="455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8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SQL </a:t>
                </a:r>
              </a:p>
              <a:p>
                <a:pPr algn="ctr"/>
                <a:r>
                  <a:rPr lang="pt-BR" sz="18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SERVER</a:t>
                </a:r>
                <a:endParaRPr lang="pt-BR" sz="18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70" name="CaixaDeTexto 69"/>
              <p:cNvSpPr txBox="1"/>
              <p:nvPr/>
            </p:nvSpPr>
            <p:spPr>
              <a:xfrm>
                <a:off x="2915294" y="7620292"/>
                <a:ext cx="610085" cy="2602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8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ORACLE</a:t>
                </a:r>
                <a:endParaRPr lang="pt-BR" sz="18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88" name="Retângulo 87"/>
            <p:cNvSpPr/>
            <p:nvPr/>
          </p:nvSpPr>
          <p:spPr>
            <a:xfrm>
              <a:off x="871127" y="4515929"/>
              <a:ext cx="4281100" cy="60167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pt-BR" sz="2400" spc="300" dirty="0" smtClean="0">
                  <a:latin typeface="Impact" panose="020B0806030902050204" pitchFamily="34" charset="0"/>
                </a:rPr>
                <a:t>FERRAMENTA</a:t>
              </a:r>
              <a:endParaRPr lang="pt-BR" sz="2400" spc="300" dirty="0">
                <a:latin typeface="Impact" panose="020B0806030902050204" pitchFamily="34" charset="0"/>
              </a:endParaRPr>
            </a:p>
          </p:txBody>
        </p:sp>
        <p:cxnSp>
          <p:nvCxnSpPr>
            <p:cNvPr id="89" name="Conector de seta reta 88"/>
            <p:cNvCxnSpPr/>
            <p:nvPr/>
          </p:nvCxnSpPr>
          <p:spPr>
            <a:xfrm>
              <a:off x="4135081" y="4299942"/>
              <a:ext cx="0" cy="1005977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de seta reta 89"/>
            <p:cNvCxnSpPr/>
            <p:nvPr/>
          </p:nvCxnSpPr>
          <p:spPr>
            <a:xfrm>
              <a:off x="1897056" y="4299942"/>
              <a:ext cx="0" cy="1020295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aixaDeTexto 90"/>
            <p:cNvSpPr txBox="1"/>
            <p:nvPr/>
          </p:nvSpPr>
          <p:spPr>
            <a:xfrm rot="5400000">
              <a:off x="3882010" y="4690248"/>
              <a:ext cx="66075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 smtClean="0">
                  <a:solidFill>
                    <a:schemeClr val="bg1"/>
                  </a:solidFill>
                </a:rPr>
                <a:t>ONLINE</a:t>
              </a:r>
              <a:endParaRPr lang="pt-BR" sz="1000" dirty="0">
                <a:solidFill>
                  <a:schemeClr val="bg1"/>
                </a:solidFill>
              </a:endParaRPr>
            </a:p>
          </p:txBody>
        </p:sp>
        <p:sp>
          <p:nvSpPr>
            <p:cNvPr id="92" name="CaixaDeTexto 91"/>
            <p:cNvSpPr txBox="1"/>
            <p:nvPr/>
          </p:nvSpPr>
          <p:spPr>
            <a:xfrm rot="16200000">
              <a:off x="1526585" y="4731387"/>
              <a:ext cx="6190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000" dirty="0" smtClean="0">
                  <a:solidFill>
                    <a:schemeClr val="bg1"/>
                  </a:solidFill>
                </a:rPr>
                <a:t>BATCH</a:t>
              </a:r>
              <a:endParaRPr lang="pt-BR" sz="1000" dirty="0">
                <a:solidFill>
                  <a:schemeClr val="bg1"/>
                </a:solidFill>
              </a:endParaRPr>
            </a:p>
          </p:txBody>
        </p:sp>
        <p:sp>
          <p:nvSpPr>
            <p:cNvPr id="95" name="Retângulo 94"/>
            <p:cNvSpPr/>
            <p:nvPr/>
          </p:nvSpPr>
          <p:spPr>
            <a:xfrm>
              <a:off x="2637236" y="2715204"/>
              <a:ext cx="1718740" cy="400110"/>
            </a:xfrm>
            <a:prstGeom prst="rect">
              <a:avLst/>
            </a:prstGeom>
          </p:spPr>
          <p:txBody>
            <a:bodyPr wrap="none">
              <a:spAutoFit/>
              <a:scene3d>
                <a:camera prst="isometricRightUp"/>
                <a:lightRig rig="threePt" dir="t"/>
              </a:scene3d>
            </a:bodyPr>
            <a:lstStyle/>
            <a:p>
              <a:pPr algn="r"/>
              <a:r>
                <a:rPr lang="pt-BR" sz="20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MAINFRAME</a:t>
              </a:r>
            </a:p>
          </p:txBody>
        </p:sp>
      </p:grpSp>
      <p:sp>
        <p:nvSpPr>
          <p:cNvPr id="42" name="Retângulo 41"/>
          <p:cNvSpPr/>
          <p:nvPr/>
        </p:nvSpPr>
        <p:spPr>
          <a:xfrm>
            <a:off x="746663" y="-6002914"/>
            <a:ext cx="364278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Tecnologias Existentes</a:t>
            </a:r>
            <a:endParaRPr lang="pt-BR" sz="1050" dirty="0"/>
          </a:p>
        </p:txBody>
      </p:sp>
      <p:sp>
        <p:nvSpPr>
          <p:cNvPr id="43" name="Retângulo 42"/>
          <p:cNvSpPr/>
          <p:nvPr/>
        </p:nvSpPr>
        <p:spPr>
          <a:xfrm>
            <a:off x="746661" y="-5373503"/>
            <a:ext cx="3642789" cy="1479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Saindo do Mainframe pra computadores com menor custo.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Sistemas sendo transferidos para linhagens Java e procedures em PL/SQL.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1690325" y="1067218"/>
            <a:ext cx="3619695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Porque Java?</a:t>
            </a:r>
            <a:endParaRPr lang="pt-BR" sz="1050" dirty="0"/>
          </a:p>
        </p:txBody>
      </p:sp>
      <p:sp>
        <p:nvSpPr>
          <p:cNvPr id="45" name="Retângulo 44"/>
          <p:cNvSpPr/>
          <p:nvPr/>
        </p:nvSpPr>
        <p:spPr>
          <a:xfrm>
            <a:off x="1690326" y="1753794"/>
            <a:ext cx="3619694" cy="2717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Por que as estatísticas mostram. O mundo, atualmente, escolheu Java.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Motivos: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1"/>
                </a:solidFill>
              </a:rPr>
              <a:t>Fácil aprendizagem, orientado a objetos, </a:t>
            </a:r>
            <a:r>
              <a:rPr lang="pt-BR" sz="1600" dirty="0" err="1" smtClean="0">
                <a:solidFill>
                  <a:schemeClr val="tx1"/>
                </a:solidFill>
              </a:rPr>
              <a:t>APIs</a:t>
            </a:r>
            <a:r>
              <a:rPr lang="pt-BR" sz="1600" dirty="0" smtClean="0">
                <a:solidFill>
                  <a:schemeClr val="tx1"/>
                </a:solidFill>
              </a:rPr>
              <a:t> e bibliotecas valiosas, </a:t>
            </a:r>
            <a:r>
              <a:rPr lang="pt-BR" sz="1600" dirty="0" err="1" smtClean="0">
                <a:solidFill>
                  <a:schemeClr val="tx1"/>
                </a:solidFill>
              </a:rPr>
              <a:t>IDEs</a:t>
            </a:r>
            <a:r>
              <a:rPr lang="pt-BR" sz="1600" dirty="0" smtClean="0">
                <a:solidFill>
                  <a:schemeClr val="tx1"/>
                </a:solidFill>
              </a:rPr>
              <a:t> poderosas, comunidade proativa, grátis, plataforma independente e excelente suporte e documentação.</a:t>
            </a:r>
          </a:p>
        </p:txBody>
      </p:sp>
      <p:graphicFrame>
        <p:nvGraphicFramePr>
          <p:cNvPr id="46" name="Gráfico 45"/>
          <p:cNvGraphicFramePr/>
          <p:nvPr>
            <p:extLst>
              <p:ext uri="{D42A27DB-BD31-4B8C-83A1-F6EECF244321}">
                <p14:modId xmlns:p14="http://schemas.microsoft.com/office/powerpoint/2010/main" val="1974558962"/>
              </p:ext>
            </p:extLst>
          </p:nvPr>
        </p:nvGraphicFramePr>
        <p:xfrm>
          <a:off x="759767" y="4443958"/>
          <a:ext cx="4743634" cy="4424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47" name="Retângulo 46"/>
          <p:cNvSpPr/>
          <p:nvPr/>
        </p:nvSpPr>
        <p:spPr>
          <a:xfrm>
            <a:off x="864949" y="4589913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Impact" panose="020B0806030902050204" pitchFamily="34" charset="0"/>
              </a:rPr>
              <a:t>LINGUAGENS DE </a:t>
            </a:r>
          </a:p>
          <a:p>
            <a:r>
              <a:rPr lang="pt-BR" sz="2000" dirty="0" smtClean="0">
                <a:solidFill>
                  <a:schemeClr val="bg1"/>
                </a:solidFill>
                <a:latin typeface="Impact" panose="020B0806030902050204" pitchFamily="34" charset="0"/>
              </a:rPr>
              <a:t>PROGRAMAÇÃO </a:t>
            </a:r>
          </a:p>
          <a:p>
            <a:r>
              <a:rPr lang="pt-BR" sz="2000" dirty="0" smtClean="0">
                <a:solidFill>
                  <a:schemeClr val="bg1"/>
                </a:solidFill>
                <a:latin typeface="Impact" panose="020B0806030902050204" pitchFamily="34" charset="0"/>
              </a:rPr>
              <a:t>E SUA UTILIZAÇÃO</a:t>
            </a:r>
          </a:p>
          <a:p>
            <a:endParaRPr lang="pt-BR" sz="2000" dirty="0" smtClean="0">
              <a:solidFill>
                <a:schemeClr val="bg1"/>
              </a:solidFill>
              <a:latin typeface="Impact" panose="020B0806030902050204" pitchFamily="34" charset="0"/>
            </a:endParaRPr>
          </a:p>
          <a:p>
            <a:r>
              <a:rPr lang="pt-BR" sz="2000" dirty="0" smtClean="0">
                <a:solidFill>
                  <a:schemeClr val="bg1"/>
                </a:solidFill>
                <a:latin typeface="Impact" panose="020B0806030902050204" pitchFamily="34" charset="0"/>
              </a:rPr>
              <a:t>JULHO/2017</a:t>
            </a:r>
            <a:endParaRPr lang="pt-BR" sz="2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900032" y="8514646"/>
            <a:ext cx="31296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smtClean="0">
                <a:solidFill>
                  <a:schemeClr val="bg1"/>
                </a:solidFill>
              </a:rPr>
              <a:t>Fonte dos números: </a:t>
            </a:r>
            <a:r>
              <a:rPr lang="pt-BR" sz="1200" dirty="0" err="1" smtClean="0">
                <a:solidFill>
                  <a:schemeClr val="bg1"/>
                </a:solidFill>
              </a:rPr>
              <a:t>Tiobe</a:t>
            </a:r>
            <a:r>
              <a:rPr lang="pt-BR" sz="1200" dirty="0" smtClean="0">
                <a:solidFill>
                  <a:schemeClr val="bg1"/>
                </a:solidFill>
              </a:rPr>
              <a:t> </a:t>
            </a:r>
            <a:r>
              <a:rPr lang="pt-BR" sz="1200" dirty="0">
                <a:solidFill>
                  <a:schemeClr val="bg1"/>
                </a:solidFill>
              </a:rPr>
              <a:t>Index</a:t>
            </a:r>
          </a:p>
        </p:txBody>
      </p:sp>
      <p:pic>
        <p:nvPicPr>
          <p:cNvPr id="49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14"/>
          <a:stretch/>
        </p:blipFill>
        <p:spPr bwMode="auto">
          <a:xfrm>
            <a:off x="736041" y="9953629"/>
            <a:ext cx="4541339" cy="586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Retângulo 50"/>
          <p:cNvSpPr/>
          <p:nvPr/>
        </p:nvSpPr>
        <p:spPr>
          <a:xfrm>
            <a:off x="755578" y="9061103"/>
            <a:ext cx="3580247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Concorrência</a:t>
            </a:r>
            <a:endParaRPr lang="pt-BR" sz="1050" dirty="0"/>
          </a:p>
        </p:txBody>
      </p:sp>
      <p:sp>
        <p:nvSpPr>
          <p:cNvPr id="52" name="Retângulo 51"/>
          <p:cNvSpPr/>
          <p:nvPr/>
        </p:nvSpPr>
        <p:spPr>
          <a:xfrm>
            <a:off x="755577" y="9709175"/>
            <a:ext cx="3580248" cy="15299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A maioria das soluções disponíveis consiste em ”emular” o código COBOL dentro de outra plataforma (majoritariamente em Java), com o uso de </a:t>
            </a:r>
            <a:r>
              <a:rPr lang="pt-BR" sz="1600" dirty="0" err="1">
                <a:solidFill>
                  <a:schemeClr val="tx1"/>
                </a:solidFill>
              </a:rPr>
              <a:t>IDE`s</a:t>
            </a:r>
            <a:r>
              <a:rPr lang="pt-BR" sz="1600" dirty="0">
                <a:solidFill>
                  <a:schemeClr val="tx1"/>
                </a:solidFill>
              </a:rPr>
              <a:t> e Frameworks proprietários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grpSp>
        <p:nvGrpSpPr>
          <p:cNvPr id="58" name="Grupo 57"/>
          <p:cNvGrpSpPr/>
          <p:nvPr/>
        </p:nvGrpSpPr>
        <p:grpSpPr>
          <a:xfrm>
            <a:off x="1202318" y="11262534"/>
            <a:ext cx="4421839" cy="2041340"/>
            <a:chOff x="4678011" y="12289660"/>
            <a:chExt cx="4421839" cy="2041340"/>
          </a:xfrm>
        </p:grpSpPr>
        <p:sp>
          <p:nvSpPr>
            <p:cNvPr id="59" name="Retângulo 58"/>
            <p:cNvSpPr/>
            <p:nvPr/>
          </p:nvSpPr>
          <p:spPr>
            <a:xfrm>
              <a:off x="4686988" y="12289660"/>
              <a:ext cx="4231859" cy="723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pt-BR" sz="41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EMULANDO  COBOL</a:t>
              </a:r>
              <a:endParaRPr lang="pt-BR" sz="41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62" name="Retângulo 61"/>
            <p:cNvSpPr/>
            <p:nvPr/>
          </p:nvSpPr>
          <p:spPr>
            <a:xfrm>
              <a:off x="4682831" y="12786070"/>
              <a:ext cx="441701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pt-BR" sz="48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</a:t>
              </a:r>
              <a:r>
                <a:rPr lang="pt-BR" sz="32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48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PLATAFORMA</a:t>
              </a:r>
              <a:endParaRPr lang="pt-BR" sz="4800" spc="-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66" name="Retângulo 65"/>
            <p:cNvSpPr/>
            <p:nvPr/>
          </p:nvSpPr>
          <p:spPr>
            <a:xfrm>
              <a:off x="4678011" y="13392281"/>
              <a:ext cx="3696846" cy="9387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5500" spc="-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PROPRIETÁRIA</a:t>
              </a:r>
            </a:p>
          </p:txBody>
        </p:sp>
      </p:grpSp>
      <p:sp>
        <p:nvSpPr>
          <p:cNvPr id="72" name="Retângulo 71"/>
          <p:cNvSpPr/>
          <p:nvPr/>
        </p:nvSpPr>
        <p:spPr>
          <a:xfrm>
            <a:off x="1666047" y="13313699"/>
            <a:ext cx="3669869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Resultado da Concorrência</a:t>
            </a:r>
            <a:endParaRPr lang="pt-BR" sz="1050" dirty="0"/>
          </a:p>
        </p:txBody>
      </p:sp>
      <p:sp>
        <p:nvSpPr>
          <p:cNvPr id="73" name="Retângulo 72"/>
          <p:cNvSpPr/>
          <p:nvPr/>
        </p:nvSpPr>
        <p:spPr>
          <a:xfrm>
            <a:off x="1666046" y="14015117"/>
            <a:ext cx="3669870" cy="1518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sz="1600" dirty="0">
                <a:solidFill>
                  <a:schemeClr val="tx1"/>
                </a:solidFill>
              </a:rPr>
              <a:t>Este processo resulta em baixa performance, uma vez que diversas operações são emuladas dentro de frameworks ao invés de se utilizar operações e sintaxe nativa da linguagem.</a:t>
            </a:r>
          </a:p>
        </p:txBody>
      </p:sp>
      <p:sp>
        <p:nvSpPr>
          <p:cNvPr id="74" name="Retângulo 73"/>
          <p:cNvSpPr/>
          <p:nvPr/>
        </p:nvSpPr>
        <p:spPr>
          <a:xfrm>
            <a:off x="618989" y="15447117"/>
            <a:ext cx="469248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60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-</a:t>
            </a:r>
            <a:r>
              <a:rPr lang="pt-BR" sz="66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48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PERFORMANCE</a:t>
            </a:r>
            <a:r>
              <a:rPr lang="pt-BR" sz="55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endParaRPr lang="pt-BR" sz="5500" spc="-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75" name="Retângulo 74"/>
          <p:cNvSpPr/>
          <p:nvPr/>
        </p:nvSpPr>
        <p:spPr>
          <a:xfrm>
            <a:off x="1207017" y="16389735"/>
            <a:ext cx="41570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- </a:t>
            </a:r>
            <a:r>
              <a:rPr lang="pt-BR" sz="5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ECONOMIA</a:t>
            </a:r>
            <a:endParaRPr lang="pt-BR" sz="5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8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52" y="20107875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Retângulo 92"/>
          <p:cNvSpPr/>
          <p:nvPr/>
        </p:nvSpPr>
        <p:spPr>
          <a:xfrm>
            <a:off x="760894" y="17477406"/>
            <a:ext cx="3642706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Nosso Resultado</a:t>
            </a:r>
            <a:endParaRPr lang="pt-BR" sz="1050" dirty="0"/>
          </a:p>
        </p:txBody>
      </p:sp>
      <p:sp>
        <p:nvSpPr>
          <p:cNvPr id="94" name="Retângulo 93"/>
          <p:cNvSpPr/>
          <p:nvPr/>
        </p:nvSpPr>
        <p:spPr>
          <a:xfrm>
            <a:off x="760891" y="18102032"/>
            <a:ext cx="3642707" cy="2998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O código resultante não é puramente COBOL nem puramente JAVA - ”JOBOL</a:t>
            </a:r>
            <a:r>
              <a:rPr lang="pt-BR" sz="1600" dirty="0" smtClean="0">
                <a:solidFill>
                  <a:schemeClr val="tx1"/>
                </a:solidFill>
              </a:rPr>
              <a:t>”.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Traduzindo: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Quem programa em </a:t>
            </a:r>
            <a:r>
              <a:rPr lang="pt-BR" sz="1600" dirty="0" err="1" smtClean="0">
                <a:solidFill>
                  <a:schemeClr val="tx1"/>
                </a:solidFill>
              </a:rPr>
              <a:t>Cobol</a:t>
            </a:r>
            <a:r>
              <a:rPr lang="pt-BR" sz="1600" dirty="0" smtClean="0">
                <a:solidFill>
                  <a:schemeClr val="tx1"/>
                </a:solidFill>
              </a:rPr>
              <a:t>, por ser uma tradução direta, irá entender o código. 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Quem programa em Java vai entender o código.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Irá poder manter seus profissionais independente da linguagem.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96" name="Imagem 95"/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1" t="5756" r="10867" b="6816"/>
          <a:stretch/>
        </p:blipFill>
        <p:spPr>
          <a:xfrm>
            <a:off x="1558646" y="21136806"/>
            <a:ext cx="2642651" cy="170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49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21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1028" name="Picture 4" descr="C:\Users\izabely.correa\Documents\GitHub\Mangata\info\01_mangata_deskt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1892746"/>
            <a:ext cx="8323263" cy="772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1108070584"/>
              </p:ext>
            </p:extLst>
          </p:nvPr>
        </p:nvGraphicFramePr>
        <p:xfrm>
          <a:off x="-1476672" y="-1748730"/>
          <a:ext cx="9352765" cy="7272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33250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>
          <a:xfrm>
            <a:off x="5239679" y="2865016"/>
            <a:ext cx="435456" cy="454704"/>
          </a:xfrm>
        </p:spPr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22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-693737"/>
            <a:ext cx="5334000" cy="4945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Diagram 13">
            <a:extLst>
              <a:ext uri="{FF2B5EF4-FFF2-40B4-BE49-F238E27FC236}">
                <a16:creationId xmlns="" xmlns:a16="http://schemas.microsoft.com/office/drawing/2014/main" id="{20071644-FBCA-48D2-83F5-B9F5B35A5D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4454241"/>
              </p:ext>
            </p:extLst>
          </p:nvPr>
        </p:nvGraphicFramePr>
        <p:xfrm>
          <a:off x="3851920" y="286410"/>
          <a:ext cx="3744416" cy="2759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hape 160"/>
          <p:cNvSpPr txBox="1">
            <a:spLocks/>
          </p:cNvSpPr>
          <p:nvPr/>
        </p:nvSpPr>
        <p:spPr>
          <a:xfrm>
            <a:off x="-684584" y="1306364"/>
            <a:ext cx="2069976" cy="78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spcBef>
                <a:spcPts val="0"/>
              </a:spcBef>
              <a:buFont typeface="Open Sans"/>
              <a:buNone/>
            </a:pPr>
            <a:r>
              <a:rPr lang="pt-BR" sz="1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maioria das soluções disponíveis consiste em ”emular” o código COBOL dentro de outra plataforma (majoritariamente em Java), com o uso de </a:t>
            </a:r>
            <a:r>
              <a:rPr lang="pt-BR" sz="11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IDE`s</a:t>
            </a:r>
            <a:r>
              <a:rPr lang="pt-BR" sz="1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Frameworks proprietários.</a:t>
            </a:r>
          </a:p>
          <a:p>
            <a:pPr>
              <a:spcBef>
                <a:spcPts val="0"/>
              </a:spcBef>
              <a:buFont typeface="Open Sans"/>
              <a:buNone/>
            </a:pPr>
            <a:endParaRPr lang="pt-BR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Font typeface="Open Sans"/>
              <a:buNone/>
            </a:pPr>
            <a:endParaRPr lang="pt-BR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Font typeface="Open Sans"/>
              <a:buNone/>
            </a:pPr>
            <a:endParaRPr lang="pt-BR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Font typeface="Open Sans"/>
              <a:buNone/>
            </a:pPr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22">
            <a:extLst>
              <a:ext uri="{FF2B5EF4-FFF2-40B4-BE49-F238E27FC236}">
                <a16:creationId xmlns="" xmlns:a16="http://schemas.microsoft.com/office/drawing/2014/main" id="{128920B3-85CE-4A2A-A343-CEE51C3F8BF5}"/>
              </a:ext>
            </a:extLst>
          </p:cNvPr>
          <p:cNvGrpSpPr/>
          <p:nvPr/>
        </p:nvGrpSpPr>
        <p:grpSpPr>
          <a:xfrm>
            <a:off x="8820472" y="3338866"/>
            <a:ext cx="1159410" cy="1600824"/>
            <a:chOff x="3985466" y="908604"/>
            <a:chExt cx="1159410" cy="1600824"/>
          </a:xfrm>
        </p:grpSpPr>
        <p:pic>
          <p:nvPicPr>
            <p:cNvPr id="8" name="Picture 29">
              <a:extLst>
                <a:ext uri="{FF2B5EF4-FFF2-40B4-BE49-F238E27FC236}">
                  <a16:creationId xmlns="" xmlns:a16="http://schemas.microsoft.com/office/drawing/2014/main" id="{3155CC9D-DBF9-4CA6-B50C-9C4D921BD0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grayscl/>
            </a:blip>
            <a:srcRect t="71461" r="84418" b="-1479"/>
            <a:stretch/>
          </p:blipFill>
          <p:spPr>
            <a:xfrm>
              <a:off x="3985466" y="1821098"/>
              <a:ext cx="171552" cy="688330"/>
            </a:xfrm>
            <a:prstGeom prst="rect">
              <a:avLst/>
            </a:prstGeom>
          </p:spPr>
        </p:pic>
        <p:pic>
          <p:nvPicPr>
            <p:cNvPr id="9" name="Picture 8" descr="Resultado de imagem para cobol language logo">
              <a:extLst>
                <a:ext uri="{FF2B5EF4-FFF2-40B4-BE49-F238E27FC236}">
                  <a16:creationId xmlns="" xmlns:a16="http://schemas.microsoft.com/office/drawing/2014/main" id="{3ECAC88A-A45A-46B4-A557-6A95C79DBF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84" t="13124" b="40169"/>
            <a:stretch/>
          </p:blipFill>
          <p:spPr bwMode="auto">
            <a:xfrm>
              <a:off x="4157018" y="1952818"/>
              <a:ext cx="987858" cy="443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Resultado de imagem para cobol language logo">
              <a:extLst>
                <a:ext uri="{FF2B5EF4-FFF2-40B4-BE49-F238E27FC236}">
                  <a16:creationId xmlns="" xmlns:a16="http://schemas.microsoft.com/office/drawing/2014/main" id="{385FF127-A98B-4228-ACE3-F68AA25841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50" t="15945" r="56637" b="43758"/>
            <a:stretch/>
          </p:blipFill>
          <p:spPr bwMode="auto">
            <a:xfrm>
              <a:off x="4455992" y="1958698"/>
              <a:ext cx="384283" cy="419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2">
              <a:extLst>
                <a:ext uri="{FF2B5EF4-FFF2-40B4-BE49-F238E27FC236}">
                  <a16:creationId xmlns="" xmlns:a16="http://schemas.microsoft.com/office/drawing/2014/main" id="{0F5A9964-C2A3-4AB1-8041-4352732803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grayscl/>
            </a:blip>
            <a:srcRect b="29471"/>
            <a:stretch/>
          </p:blipFill>
          <p:spPr>
            <a:xfrm>
              <a:off x="4188781" y="908604"/>
              <a:ext cx="688908" cy="1019053"/>
            </a:xfrm>
            <a:prstGeom prst="rect">
              <a:avLst/>
            </a:prstGeom>
          </p:spPr>
        </p:pic>
      </p:grpSp>
      <p:pic>
        <p:nvPicPr>
          <p:cNvPr id="12" name="Picture 1">
            <a:extLst>
              <a:ext uri="{FF2B5EF4-FFF2-40B4-BE49-F238E27FC236}">
                <a16:creationId xmlns="" xmlns:a16="http://schemas.microsoft.com/office/drawing/2014/main" id="{65FD5B94-02E0-47E5-B4CA-ACD1A5808B81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75000"/>
          </a:blip>
          <a:stretch>
            <a:fillRect/>
          </a:stretch>
        </p:blipFill>
        <p:spPr>
          <a:xfrm>
            <a:off x="5637606" y="1274997"/>
            <a:ext cx="319777" cy="661995"/>
          </a:xfrm>
          <a:prstGeom prst="rect">
            <a:avLst/>
          </a:prstGeom>
        </p:spPr>
      </p:pic>
      <p:pic>
        <p:nvPicPr>
          <p:cNvPr id="13" name="Picture 8" descr="Resultado de imagem para cobol language logo">
            <a:extLst>
              <a:ext uri="{FF2B5EF4-FFF2-40B4-BE49-F238E27FC236}">
                <a16:creationId xmlns="" xmlns:a16="http://schemas.microsoft.com/office/drawing/2014/main" id="{94DCDE4C-CA12-4D2E-92A0-464712F3BF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60000" l="0" r="100000">
                        <a14:foregroundMark x1="18224" y1="21667" x2="18224" y2="21667"/>
                        <a14:foregroundMark x1="32243" y1="20833" x2="32243" y2="20833"/>
                        <a14:foregroundMark x1="64953" y1="26667" x2="64953" y2="26667"/>
                        <a14:foregroundMark x1="84579" y1="28333" x2="84579" y2="28333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52" b="39689"/>
          <a:stretch/>
        </p:blipFill>
        <p:spPr bwMode="auto">
          <a:xfrm>
            <a:off x="4869028" y="918296"/>
            <a:ext cx="804101" cy="25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539" y="2615357"/>
            <a:ext cx="909637" cy="1252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tângulo 18"/>
          <p:cNvSpPr/>
          <p:nvPr/>
        </p:nvSpPr>
        <p:spPr>
          <a:xfrm>
            <a:off x="2141984" y="430426"/>
            <a:ext cx="2069976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maioria das soluções disponíveis consiste em ”emular” o código COBOL dentro de outra plataforma (majoritariamente em Java), com o uso de </a:t>
            </a:r>
            <a:r>
              <a:rPr lang="pt-BR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IDE`s</a:t>
            </a:r>
            <a:r>
              <a:rPr lang="pt-B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Frameworks proprietários.</a:t>
            </a:r>
          </a:p>
          <a:p>
            <a:endParaRPr lang="pt-BR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100" dirty="0" smtClean="0">
                <a:solidFill>
                  <a:schemeClr val="bg1"/>
                </a:solidFill>
              </a:rPr>
              <a:t>O </a:t>
            </a:r>
            <a:r>
              <a:rPr lang="pt-BR" sz="1100" dirty="0">
                <a:solidFill>
                  <a:schemeClr val="bg1"/>
                </a:solidFill>
              </a:rPr>
              <a:t>código resultante não é puramente COBOL nem puramente JAVA - ”</a:t>
            </a:r>
            <a:r>
              <a:rPr lang="pt-BR" sz="1100" b="1" dirty="0" smtClean="0">
                <a:solidFill>
                  <a:schemeClr val="bg1"/>
                </a:solidFill>
              </a:rPr>
              <a:t>JBOL</a:t>
            </a:r>
            <a:r>
              <a:rPr lang="pt-BR" sz="1100" dirty="0">
                <a:solidFill>
                  <a:schemeClr val="bg1"/>
                </a:solidFill>
              </a:rPr>
              <a:t>”.</a:t>
            </a:r>
          </a:p>
          <a:p>
            <a:endParaRPr lang="pt-BR" sz="1100" dirty="0" smtClean="0">
              <a:solidFill>
                <a:schemeClr val="bg1"/>
              </a:solidFill>
            </a:endParaRPr>
          </a:p>
          <a:p>
            <a:r>
              <a:rPr lang="pt-BR" sz="1100" dirty="0" smtClean="0">
                <a:solidFill>
                  <a:schemeClr val="bg1"/>
                </a:solidFill>
              </a:rPr>
              <a:t>Este </a:t>
            </a:r>
            <a:r>
              <a:rPr lang="pt-BR" sz="1100" dirty="0">
                <a:solidFill>
                  <a:schemeClr val="bg1"/>
                </a:solidFill>
              </a:rPr>
              <a:t>processo resulta em baixa performance, uma vez que diversas operações são emuladas dentro de frameworks ao invés de se utilizar operações e sintaxe nativa da linguagem.</a:t>
            </a:r>
          </a:p>
        </p:txBody>
      </p:sp>
      <p:sp>
        <p:nvSpPr>
          <p:cNvPr id="5" name="Shape 159"/>
          <p:cNvSpPr txBox="1">
            <a:spLocks/>
          </p:cNvSpPr>
          <p:nvPr/>
        </p:nvSpPr>
        <p:spPr>
          <a:xfrm>
            <a:off x="1905000" y="-452586"/>
            <a:ext cx="5334000" cy="5966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pt-BR" sz="2400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Tecnologias Existentes da Migração</a:t>
            </a:r>
            <a:endParaRPr lang="en" sz="2400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6"/>
          <a:stretch/>
        </p:blipFill>
        <p:spPr bwMode="auto">
          <a:xfrm>
            <a:off x="8460432" y="460561"/>
            <a:ext cx="5341257" cy="4945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4718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23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467544" y="483518"/>
            <a:ext cx="32960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Seu futuro depende do </a:t>
            </a:r>
            <a:r>
              <a:rPr lang="pt-BR" dirty="0"/>
              <a:t>que </a:t>
            </a:r>
            <a:r>
              <a:rPr lang="pt-BR" dirty="0" smtClean="0"/>
              <a:t>fizer agora!</a:t>
            </a:r>
          </a:p>
          <a:p>
            <a:r>
              <a:rPr lang="pt-BR" dirty="0" smtClean="0"/>
              <a:t>Traduzindo o Passado no Futuro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3177227" y="2417862"/>
            <a:ext cx="16962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Traduzindo o </a:t>
            </a:r>
            <a:endParaRPr lang="pt-BR" dirty="0" smtClean="0"/>
          </a:p>
          <a:p>
            <a:r>
              <a:rPr lang="pt-BR" dirty="0" smtClean="0"/>
              <a:t>Passado </a:t>
            </a:r>
            <a:r>
              <a:rPr lang="pt-BR" dirty="0"/>
              <a:t>no Futuro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6586" y="-445965"/>
            <a:ext cx="7667625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3593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desktop\method-tit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63467"/>
            <a:ext cx="375285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izabely.correa\Documents\GitHub\Mangata\astro - mangata\stock-vector-set-of-various-isolated-solar-system-planets-in-vintage-dotwork-style-hand-drawn-illustration-on-59559477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63" b="90000" l="10000" r="90000"/>
                    </a14:imgEffect>
                    <a14:imgEffect>
                      <a14:artisticMarker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925" t="11755" r="43118" b="75502"/>
          <a:stretch/>
        </p:blipFill>
        <p:spPr bwMode="auto">
          <a:xfrm>
            <a:off x="971600" y="1446412"/>
            <a:ext cx="1264213" cy="62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24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131757" y="1163120"/>
            <a:ext cx="217559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i d a</a:t>
            </a:r>
            <a:endParaRPr lang="pt-BR" sz="6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51520" y="3266057"/>
            <a:ext cx="31133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spc="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L O N G A</a:t>
            </a:r>
            <a:endParaRPr lang="pt-BR" sz="5400" spc="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539552" y="2389525"/>
            <a:ext cx="503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</a:t>
            </a:r>
            <a:endParaRPr lang="pt-BR" sz="6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386670" y="2543344"/>
            <a:ext cx="8034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</a:t>
            </a:r>
            <a:endParaRPr lang="pt-BR" sz="4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6021562" y="2663281"/>
            <a:ext cx="26548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5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RÓSPERA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7" t="19637" r="15990" b="33532"/>
          <a:stretch/>
        </p:blipFill>
        <p:spPr bwMode="auto">
          <a:xfrm>
            <a:off x="3097780" y="267494"/>
            <a:ext cx="4297898" cy="710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6" t="15992" r="35185" b="33281"/>
          <a:stretch/>
        </p:blipFill>
        <p:spPr bwMode="auto">
          <a:xfrm>
            <a:off x="3275856" y="2729488"/>
            <a:ext cx="662151" cy="778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278" y="1808163"/>
            <a:ext cx="7035764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2033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desktop\method-tit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63467"/>
            <a:ext cx="375285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izabely.correa\Documents\GitHub\Mangata\astro - mangata\stock-vector-set-of-various-isolated-solar-system-planets-in-vintage-dotwork-style-hand-drawn-illustration-on-59559477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63" b="90000" l="10000" r="90000"/>
                    </a14:imgEffect>
                    <a14:imgEffect>
                      <a14:artisticMarker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925" t="11755" r="43118" b="75502"/>
          <a:stretch/>
        </p:blipFill>
        <p:spPr bwMode="auto">
          <a:xfrm>
            <a:off x="971600" y="1446412"/>
            <a:ext cx="1264213" cy="62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25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118118" y="837242"/>
            <a:ext cx="26500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I D A</a:t>
            </a:r>
            <a:endParaRPr lang="pt-BR" sz="8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51520" y="3266057"/>
            <a:ext cx="37096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spc="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L  O  N  G A</a:t>
            </a:r>
            <a:endParaRPr lang="pt-BR" sz="5400" spc="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539552" y="2389525"/>
            <a:ext cx="503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</a:t>
            </a:r>
            <a:endParaRPr lang="pt-BR" sz="6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386670" y="2543344"/>
            <a:ext cx="8034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</a:t>
            </a:r>
            <a:endParaRPr lang="pt-BR" sz="4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6021562" y="2663281"/>
            <a:ext cx="26548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5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RÓSPERA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7" t="19637" r="15990" b="33532"/>
          <a:stretch/>
        </p:blipFill>
        <p:spPr bwMode="auto">
          <a:xfrm>
            <a:off x="3097780" y="267494"/>
            <a:ext cx="4297898" cy="710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6" t="15992" r="35185" b="33281"/>
          <a:stretch/>
        </p:blipFill>
        <p:spPr bwMode="auto">
          <a:xfrm>
            <a:off x="3275856" y="2729488"/>
            <a:ext cx="662151" cy="778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8" t="17041" r="12132" b="28531"/>
          <a:stretch/>
        </p:blipFill>
        <p:spPr bwMode="auto">
          <a:xfrm>
            <a:off x="3244325" y="1841161"/>
            <a:ext cx="6855487" cy="1045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1166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26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755576" y="2633248"/>
            <a:ext cx="1465466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99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</a:t>
            </a:r>
            <a:endParaRPr lang="pt-BR" sz="6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097454" y="2858220"/>
            <a:ext cx="5711820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500" spc="3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RÓSPERA</a:t>
            </a:r>
            <a:endParaRPr lang="pt-BR" sz="11500" spc="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8" t="17041" r="13529" b="28531"/>
          <a:stretch/>
        </p:blipFill>
        <p:spPr bwMode="auto">
          <a:xfrm>
            <a:off x="873318" y="1809671"/>
            <a:ext cx="6758197" cy="1485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4031843" y="2676857"/>
            <a:ext cx="44114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8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</a:t>
            </a:r>
            <a:endParaRPr lang="pt-BR" sz="7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99592" y="-798984"/>
            <a:ext cx="6851556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9900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I D A</a:t>
            </a:r>
            <a:endParaRPr lang="pt-BR" sz="2000" spc="600" dirty="0"/>
          </a:p>
        </p:txBody>
      </p:sp>
    </p:spTree>
    <p:extLst>
      <p:ext uri="{BB962C8B-B14F-4D97-AF65-F5344CB8AC3E}">
        <p14:creationId xmlns:p14="http://schemas.microsoft.com/office/powerpoint/2010/main" val="1330887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27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07504" y="-1316682"/>
            <a:ext cx="8946680" cy="1908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7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MOSTRAMOS O</a:t>
            </a:r>
          </a:p>
        </p:txBody>
      </p:sp>
      <p:sp>
        <p:nvSpPr>
          <p:cNvPr id="6" name="Retângulo 5"/>
          <p:cNvSpPr/>
          <p:nvPr/>
        </p:nvSpPr>
        <p:spPr>
          <a:xfrm>
            <a:off x="82790" y="-164554"/>
            <a:ext cx="9721080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18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CAMINHO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36532" y="2112407"/>
            <a:ext cx="8755923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8200" spc="-3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SE PERMITA SEGUIR EM</a:t>
            </a:r>
          </a:p>
        </p:txBody>
      </p:sp>
      <p:sp>
        <p:nvSpPr>
          <p:cNvPr id="10" name="Retângulo 9"/>
          <p:cNvSpPr/>
          <p:nvPr/>
        </p:nvSpPr>
        <p:spPr>
          <a:xfrm>
            <a:off x="63962" y="2787774"/>
            <a:ext cx="9289031" cy="340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1000" spc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FRENTE</a:t>
            </a:r>
            <a:endParaRPr lang="pt-BR" sz="21000" spc="2000" dirty="0"/>
          </a:p>
        </p:txBody>
      </p:sp>
    </p:spTree>
    <p:extLst>
      <p:ext uri="{BB962C8B-B14F-4D97-AF65-F5344CB8AC3E}">
        <p14:creationId xmlns:p14="http://schemas.microsoft.com/office/powerpoint/2010/main" val="1902178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2551005" y="2355726"/>
            <a:ext cx="336021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9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COBOL</a:t>
            </a:r>
            <a:endParaRPr lang="pt-BR" sz="9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28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987824" y="843558"/>
            <a:ext cx="248657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9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JAVA</a:t>
            </a:r>
            <a:endParaRPr lang="pt-BR" sz="9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666695" y="1275605"/>
            <a:ext cx="1128835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3800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+</a:t>
            </a:r>
            <a:endParaRPr lang="pt-BR" sz="1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0914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251520" y="195486"/>
            <a:ext cx="8640960" cy="42484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67770" y="-740618"/>
            <a:ext cx="1795684" cy="3016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9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</a:t>
            </a:r>
            <a:r>
              <a:rPr lang="pt-BR" sz="13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endParaRPr lang="pt-BR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29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17884" y="1417588"/>
            <a:ext cx="8010526" cy="11541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6900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MANTÉM CONHECIMENTO</a:t>
            </a:r>
            <a:endParaRPr lang="pt-BR" sz="69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337366" y="2355726"/>
            <a:ext cx="678102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500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ECONÔMICO</a:t>
            </a:r>
            <a:endParaRPr lang="pt-BR" sz="115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398140" y="-162520"/>
            <a:ext cx="6806672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500" spc="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A  T  U  A  L</a:t>
            </a:r>
            <a:endParaRPr lang="pt-BR" sz="11500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67770" y="1760957"/>
            <a:ext cx="1795684" cy="3016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9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</a:t>
            </a:r>
            <a:r>
              <a:rPr lang="pt-BR" sz="13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125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053" y="-11023"/>
            <a:ext cx="6103345" cy="5154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tângulo 19"/>
          <p:cNvSpPr/>
          <p:nvPr/>
        </p:nvSpPr>
        <p:spPr>
          <a:xfrm>
            <a:off x="222070" y="-11023"/>
            <a:ext cx="2818586" cy="5154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Conector reto 20"/>
          <p:cNvCxnSpPr/>
          <p:nvPr/>
        </p:nvCxnSpPr>
        <p:spPr>
          <a:xfrm>
            <a:off x="535577" y="1779662"/>
            <a:ext cx="43602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Retângulo 15"/>
          <p:cNvSpPr/>
          <p:nvPr/>
        </p:nvSpPr>
        <p:spPr>
          <a:xfrm>
            <a:off x="0" y="0"/>
            <a:ext cx="53557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/>
          <p:cNvSpPr/>
          <p:nvPr/>
        </p:nvSpPr>
        <p:spPr>
          <a:xfrm>
            <a:off x="13064" y="14186"/>
            <a:ext cx="209005" cy="510645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000" b="1" dirty="0">
                <a:solidFill>
                  <a:schemeClr val="tx1"/>
                </a:solidFill>
                <a:latin typeface="Arial Narrow" panose="020B0606020202030204" pitchFamily="34" charset="0"/>
              </a:rPr>
              <a:t>Agenda da Apresentação</a:t>
            </a:r>
          </a:p>
        </p:txBody>
      </p:sp>
      <p:cxnSp>
        <p:nvCxnSpPr>
          <p:cNvPr id="255" name="Shape 255"/>
          <p:cNvCxnSpPr>
            <a:endCxn id="256" idx="0"/>
          </p:cNvCxnSpPr>
          <p:nvPr/>
        </p:nvCxnSpPr>
        <p:spPr>
          <a:xfrm flipH="1">
            <a:off x="6096360" y="-571282"/>
            <a:ext cx="8608" cy="105480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none" w="lg" len="lg"/>
            <a:tailEnd type="diamond" w="lg" len="lg"/>
          </a:ln>
        </p:spPr>
      </p:cxnSp>
      <p:cxnSp>
        <p:nvCxnSpPr>
          <p:cNvPr id="257" name="Shape 257"/>
          <p:cNvCxnSpPr>
            <a:stCxn id="256" idx="2"/>
            <a:endCxn id="258" idx="0"/>
          </p:cNvCxnSpPr>
          <p:nvPr/>
        </p:nvCxnSpPr>
        <p:spPr>
          <a:xfrm>
            <a:off x="6096360" y="962018"/>
            <a:ext cx="0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cxnSp>
        <p:nvCxnSpPr>
          <p:cNvPr id="259" name="Shape 259"/>
          <p:cNvCxnSpPr>
            <a:stCxn id="260" idx="2"/>
          </p:cNvCxnSpPr>
          <p:nvPr/>
        </p:nvCxnSpPr>
        <p:spPr>
          <a:xfrm flipH="1">
            <a:off x="6092726" y="4562418"/>
            <a:ext cx="5726" cy="106530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none" w="lg" len="lg"/>
          </a:ln>
        </p:spPr>
      </p:cxnSp>
      <p:cxnSp>
        <p:nvCxnSpPr>
          <p:cNvPr id="261" name="Shape 261"/>
          <p:cNvCxnSpPr>
            <a:stCxn id="258" idx="2"/>
            <a:endCxn id="24" idx="0"/>
          </p:cNvCxnSpPr>
          <p:nvPr/>
        </p:nvCxnSpPr>
        <p:spPr>
          <a:xfrm flipH="1">
            <a:off x="6096359" y="1682098"/>
            <a:ext cx="1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256" name="Shape 256"/>
          <p:cNvSpPr txBox="1"/>
          <p:nvPr/>
        </p:nvSpPr>
        <p:spPr>
          <a:xfrm>
            <a:off x="4008128" y="483518"/>
            <a:ext cx="4176463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Migração</a:t>
            </a:r>
          </a:p>
        </p:txBody>
      </p:sp>
      <p:sp>
        <p:nvSpPr>
          <p:cNvPr id="260" name="Shape 260"/>
          <p:cNvSpPr txBox="1"/>
          <p:nvPr/>
        </p:nvSpPr>
        <p:spPr>
          <a:xfrm>
            <a:off x="4096512" y="4083918"/>
            <a:ext cx="4003879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Caso de Sucesso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3720096" y="1203598"/>
            <a:ext cx="4752527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Vantagens do PL/SQL</a:t>
            </a:r>
          </a:p>
        </p:txBody>
      </p:sp>
      <p:sp>
        <p:nvSpPr>
          <p:cNvPr id="24" name="Shape 258"/>
          <p:cNvSpPr txBox="1"/>
          <p:nvPr/>
        </p:nvSpPr>
        <p:spPr>
          <a:xfrm>
            <a:off x="3720095" y="1923678"/>
            <a:ext cx="4752527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Tecnologias Existentes da Migração</a:t>
            </a:r>
          </a:p>
        </p:txBody>
      </p:sp>
      <p:cxnSp>
        <p:nvCxnSpPr>
          <p:cNvPr id="25" name="Shape 261"/>
          <p:cNvCxnSpPr>
            <a:cxnSpLocks/>
            <a:stCxn id="30" idx="2"/>
            <a:endCxn id="260" idx="0"/>
          </p:cNvCxnSpPr>
          <p:nvPr/>
        </p:nvCxnSpPr>
        <p:spPr>
          <a:xfrm>
            <a:off x="6094801" y="3842338"/>
            <a:ext cx="3651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14" name="Retângulo 13"/>
          <p:cNvSpPr/>
          <p:nvPr/>
        </p:nvSpPr>
        <p:spPr>
          <a:xfrm>
            <a:off x="8608423" y="17879"/>
            <a:ext cx="53557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hape 271"/>
          <p:cNvSpPr txBox="1">
            <a:spLocks/>
          </p:cNvSpPr>
          <p:nvPr/>
        </p:nvSpPr>
        <p:spPr>
          <a:xfrm>
            <a:off x="85953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rgbClr val="294667"/>
                </a:solidFill>
              </a:rPr>
              <a:pPr algn="ctr"/>
              <a:t>3</a:t>
            </a:fld>
            <a:endParaRPr lang="en" dirty="0">
              <a:solidFill>
                <a:srgbClr val="294667"/>
              </a:solidFill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0" y="267494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71169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Shape 257">
            <a:extLst>
              <a:ext uri="{FF2B5EF4-FFF2-40B4-BE49-F238E27FC236}">
                <a16:creationId xmlns="" xmlns:a16="http://schemas.microsoft.com/office/drawing/2014/main" id="{5C1D883F-D806-4205-B5D0-DB7F85BE76B4}"/>
              </a:ext>
            </a:extLst>
          </p:cNvPr>
          <p:cNvCxnSpPr>
            <a:cxnSpLocks/>
            <a:stCxn id="24" idx="2"/>
            <a:endCxn id="28" idx="0"/>
          </p:cNvCxnSpPr>
          <p:nvPr/>
        </p:nvCxnSpPr>
        <p:spPr>
          <a:xfrm flipH="1">
            <a:off x="6094801" y="2402178"/>
            <a:ext cx="1558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cxnSp>
        <p:nvCxnSpPr>
          <p:cNvPr id="26" name="Shape 261">
            <a:extLst>
              <a:ext uri="{FF2B5EF4-FFF2-40B4-BE49-F238E27FC236}">
                <a16:creationId xmlns="" xmlns:a16="http://schemas.microsoft.com/office/drawing/2014/main" id="{8C56C7AF-4A62-45DA-B19E-5D700618EEA3}"/>
              </a:ext>
            </a:extLst>
          </p:cNvPr>
          <p:cNvCxnSpPr>
            <a:stCxn id="28" idx="2"/>
            <a:endCxn id="30" idx="0"/>
          </p:cNvCxnSpPr>
          <p:nvPr/>
        </p:nvCxnSpPr>
        <p:spPr>
          <a:xfrm>
            <a:off x="6094801" y="3122258"/>
            <a:ext cx="0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28" name="Shape 258">
            <a:extLst>
              <a:ext uri="{FF2B5EF4-FFF2-40B4-BE49-F238E27FC236}">
                <a16:creationId xmlns="" xmlns:a16="http://schemas.microsoft.com/office/drawing/2014/main" id="{9B0A7ADD-71F9-4250-A580-BFDB804FC5E6}"/>
              </a:ext>
            </a:extLst>
          </p:cNvPr>
          <p:cNvSpPr txBox="1"/>
          <p:nvPr/>
        </p:nvSpPr>
        <p:spPr>
          <a:xfrm>
            <a:off x="3718537" y="2643758"/>
            <a:ext cx="4752527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Diferencial da Nossa Tecnologia</a:t>
            </a:r>
          </a:p>
        </p:txBody>
      </p:sp>
      <p:sp>
        <p:nvSpPr>
          <p:cNvPr id="30" name="Shape 258">
            <a:extLst>
              <a:ext uri="{FF2B5EF4-FFF2-40B4-BE49-F238E27FC236}">
                <a16:creationId xmlns="" xmlns:a16="http://schemas.microsoft.com/office/drawing/2014/main" id="{8A3E7374-D898-4E74-9B11-32ADBB059252}"/>
              </a:ext>
            </a:extLst>
          </p:cNvPr>
          <p:cNvSpPr txBox="1"/>
          <p:nvPr/>
        </p:nvSpPr>
        <p:spPr>
          <a:xfrm>
            <a:off x="3718537" y="3363838"/>
            <a:ext cx="4752527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Extrutura B</a:t>
            </a:r>
            <a:r>
              <a:rPr lang="pt-BR" sz="20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á</a:t>
            </a:r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sica da Migração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30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835696" y="1491630"/>
            <a:ext cx="5822428" cy="189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700" spc="300" dirty="0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RUMO AO</a:t>
            </a:r>
            <a:endParaRPr lang="pt-BR" sz="11700" spc="3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835696" y="2859782"/>
            <a:ext cx="5833648" cy="23237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4400" dirty="0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FUTURO</a:t>
            </a:r>
            <a:endParaRPr lang="pt-BR" sz="144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835696" y="156065"/>
            <a:ext cx="5788764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500" dirty="0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VIAJANDO</a:t>
            </a:r>
            <a:endParaRPr lang="pt-BR" sz="115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1301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31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529455" y="627534"/>
            <a:ext cx="5226111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endParaRPr lang="pt-BR" sz="7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  <a:p>
            <a:pPr lvl="0"/>
            <a:r>
              <a:rPr lang="pt-BR" sz="7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SURGEM DAS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10" y="699542"/>
            <a:ext cx="6096000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72"/>
          <a:stretch/>
        </p:blipFill>
        <p:spPr bwMode="auto">
          <a:xfrm>
            <a:off x="-37545" y="2283718"/>
            <a:ext cx="6419850" cy="1647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56989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tângulo 81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Retângulo 80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Retângulo 79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Retângulo 78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Retângulo 77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54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 47"/>
          <p:cNvSpPr/>
          <p:nvPr/>
        </p:nvSpPr>
        <p:spPr>
          <a:xfrm>
            <a:off x="255320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1" name="Retângulo 50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 51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Retângulo 53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4304211" y="4613893"/>
            <a:ext cx="529046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Shape 271"/>
          <p:cNvSpPr txBox="1">
            <a:spLocks/>
          </p:cNvSpPr>
          <p:nvPr/>
        </p:nvSpPr>
        <p:spPr>
          <a:xfrm>
            <a:off x="4280446" y="4634507"/>
            <a:ext cx="583108" cy="536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rgbClr val="FFC000"/>
                </a:solidFill>
              </a:rPr>
              <a:pPr algn="ctr"/>
              <a:t>32</a:t>
            </a:fld>
            <a:endParaRPr lang="en" dirty="0">
              <a:solidFill>
                <a:srgbClr val="FFC000"/>
              </a:solidFill>
            </a:endParaRPr>
          </a:p>
        </p:txBody>
      </p:sp>
      <p:pic>
        <p:nvPicPr>
          <p:cNvPr id="8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Retângulo 3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Shape 368">
            <a:extLst>
              <a:ext uri="{FF2B5EF4-FFF2-40B4-BE49-F238E27FC236}">
                <a16:creationId xmlns="" xmlns:a16="http://schemas.microsoft.com/office/drawing/2014/main" id="{1F0FCC11-5FCB-4730-8A7D-972568F1278E}"/>
              </a:ext>
            </a:extLst>
          </p:cNvPr>
          <p:cNvSpPr/>
          <p:nvPr/>
        </p:nvSpPr>
        <p:spPr>
          <a:xfrm>
            <a:off x="1992720" y="3702093"/>
            <a:ext cx="5634718" cy="749700"/>
          </a:xfrm>
          <a:prstGeom prst="homePlate">
            <a:avLst>
              <a:gd name="adj" fmla="val 3544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Shape 369">
            <a:extLst>
              <a:ext uri="{FF2B5EF4-FFF2-40B4-BE49-F238E27FC236}">
                <a16:creationId xmlns="" xmlns:a16="http://schemas.microsoft.com/office/drawing/2014/main" id="{361A3B31-92B6-4683-A841-FFD81AEAD639}"/>
              </a:ext>
            </a:extLst>
          </p:cNvPr>
          <p:cNvSpPr/>
          <p:nvPr/>
        </p:nvSpPr>
        <p:spPr>
          <a:xfrm>
            <a:off x="1992732" y="2967159"/>
            <a:ext cx="6878229" cy="749700"/>
          </a:xfrm>
          <a:prstGeom prst="homePlate">
            <a:avLst>
              <a:gd name="adj" fmla="val 3544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Shape 370">
            <a:extLst>
              <a:ext uri="{FF2B5EF4-FFF2-40B4-BE49-F238E27FC236}">
                <a16:creationId xmlns="" xmlns:a16="http://schemas.microsoft.com/office/drawing/2014/main" id="{4674A302-47B1-489D-9987-40310C4875C8}"/>
              </a:ext>
            </a:extLst>
          </p:cNvPr>
          <p:cNvSpPr/>
          <p:nvPr/>
        </p:nvSpPr>
        <p:spPr>
          <a:xfrm>
            <a:off x="1992720" y="2221996"/>
            <a:ext cx="6322399" cy="749700"/>
          </a:xfrm>
          <a:prstGeom prst="homePlate">
            <a:avLst>
              <a:gd name="adj" fmla="val 35440"/>
            </a:avLst>
          </a:prstGeom>
          <a:solidFill>
            <a:schemeClr val="tx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Shape 371">
            <a:extLst>
              <a:ext uri="{FF2B5EF4-FFF2-40B4-BE49-F238E27FC236}">
                <a16:creationId xmlns="" xmlns:a16="http://schemas.microsoft.com/office/drawing/2014/main" id="{C10E2FE5-3B91-429B-A173-81FEB42D8200}"/>
              </a:ext>
            </a:extLst>
          </p:cNvPr>
          <p:cNvSpPr/>
          <p:nvPr/>
        </p:nvSpPr>
        <p:spPr>
          <a:xfrm>
            <a:off x="1992722" y="1472143"/>
            <a:ext cx="5898740" cy="749700"/>
          </a:xfrm>
          <a:prstGeom prst="homePlate">
            <a:avLst>
              <a:gd name="adj" fmla="val 35440"/>
            </a:avLst>
          </a:prstGeom>
          <a:solidFill>
            <a:srgbClr val="FFA8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Shape 372">
            <a:extLst>
              <a:ext uri="{FF2B5EF4-FFF2-40B4-BE49-F238E27FC236}">
                <a16:creationId xmlns="" xmlns:a16="http://schemas.microsoft.com/office/drawing/2014/main" id="{4DEE8196-CC72-4A11-851A-3FA98D81A711}"/>
              </a:ext>
            </a:extLst>
          </p:cNvPr>
          <p:cNvSpPr/>
          <p:nvPr/>
        </p:nvSpPr>
        <p:spPr>
          <a:xfrm>
            <a:off x="1131992" y="1275606"/>
            <a:ext cx="882600" cy="954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" y="0"/>
                </a:moveTo>
                <a:lnTo>
                  <a:pt x="120000" y="25236"/>
                </a:lnTo>
                <a:lnTo>
                  <a:pt x="120000" y="120000"/>
                </a:lnTo>
                <a:lnTo>
                  <a:pt x="311" y="103519"/>
                </a:lnTo>
                <a:cubicBezTo>
                  <a:pt x="497" y="69012"/>
                  <a:pt x="-151" y="34506"/>
                  <a:pt x="33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2A7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Shape 373">
            <a:extLst>
              <a:ext uri="{FF2B5EF4-FFF2-40B4-BE49-F238E27FC236}">
                <a16:creationId xmlns="" xmlns:a16="http://schemas.microsoft.com/office/drawing/2014/main" id="{FD150AC7-439B-4205-99C3-79FFDDDC5E4B}"/>
              </a:ext>
            </a:extLst>
          </p:cNvPr>
          <p:cNvSpPr/>
          <p:nvPr/>
        </p:nvSpPr>
        <p:spPr>
          <a:xfrm>
            <a:off x="1126097" y="2094468"/>
            <a:ext cx="888600" cy="880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52" y="0"/>
                </a:moveTo>
                <a:lnTo>
                  <a:pt x="120000" y="17302"/>
                </a:lnTo>
                <a:lnTo>
                  <a:pt x="120000" y="119999"/>
                </a:lnTo>
                <a:lnTo>
                  <a:pt x="0" y="120000"/>
                </a:lnTo>
                <a:cubicBezTo>
                  <a:pt x="184" y="79999"/>
                  <a:pt x="368" y="40000"/>
                  <a:pt x="55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Shape 374">
            <a:extLst>
              <a:ext uri="{FF2B5EF4-FFF2-40B4-BE49-F238E27FC236}">
                <a16:creationId xmlns="" xmlns:a16="http://schemas.microsoft.com/office/drawing/2014/main" id="{CFED8ED9-432D-49AC-956F-5278ACB63D5F}"/>
              </a:ext>
            </a:extLst>
          </p:cNvPr>
          <p:cNvSpPr/>
          <p:nvPr/>
        </p:nvSpPr>
        <p:spPr>
          <a:xfrm rot="10800000" flipH="1">
            <a:off x="1125915" y="2970828"/>
            <a:ext cx="888900" cy="876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77" y="0"/>
                </a:moveTo>
                <a:lnTo>
                  <a:pt x="120000" y="17383"/>
                </a:lnTo>
                <a:lnTo>
                  <a:pt x="120000" y="120000"/>
                </a:lnTo>
                <a:lnTo>
                  <a:pt x="24" y="120000"/>
                </a:lnTo>
                <a:cubicBezTo>
                  <a:pt x="-159" y="80000"/>
                  <a:pt x="761" y="40000"/>
                  <a:pt x="577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Shape 375">
            <a:extLst>
              <a:ext uri="{FF2B5EF4-FFF2-40B4-BE49-F238E27FC236}">
                <a16:creationId xmlns="" xmlns:a16="http://schemas.microsoft.com/office/drawing/2014/main" id="{CEC000EC-3AFB-49DB-8A00-415601555F94}"/>
              </a:ext>
            </a:extLst>
          </p:cNvPr>
          <p:cNvSpPr/>
          <p:nvPr/>
        </p:nvSpPr>
        <p:spPr>
          <a:xfrm rot="10800000" flipH="1">
            <a:off x="1128144" y="3715255"/>
            <a:ext cx="886500" cy="939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77" y="0"/>
                </a:moveTo>
                <a:lnTo>
                  <a:pt x="120000" y="25882"/>
                </a:lnTo>
                <a:lnTo>
                  <a:pt x="120000" y="120000"/>
                </a:lnTo>
                <a:lnTo>
                  <a:pt x="0" y="105098"/>
                </a:lnTo>
                <a:cubicBezTo>
                  <a:pt x="184" y="70065"/>
                  <a:pt x="92" y="35032"/>
                  <a:pt x="277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Shape 376">
            <a:extLst>
              <a:ext uri="{FF2B5EF4-FFF2-40B4-BE49-F238E27FC236}">
                <a16:creationId xmlns="" xmlns:a16="http://schemas.microsoft.com/office/drawing/2014/main" id="{A810207A-5697-4457-8C19-D404C8DCF120}"/>
              </a:ext>
            </a:extLst>
          </p:cNvPr>
          <p:cNvSpPr/>
          <p:nvPr/>
        </p:nvSpPr>
        <p:spPr>
          <a:xfrm rot="10800000">
            <a:off x="256431" y="3711107"/>
            <a:ext cx="878100" cy="941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" y="0"/>
                </a:moveTo>
                <a:lnTo>
                  <a:pt x="120000" y="25565"/>
                </a:lnTo>
                <a:lnTo>
                  <a:pt x="120000" y="120000"/>
                </a:lnTo>
                <a:lnTo>
                  <a:pt x="313" y="105130"/>
                </a:lnTo>
                <a:cubicBezTo>
                  <a:pt x="499" y="70173"/>
                  <a:pt x="-152" y="34956"/>
                  <a:pt x="33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Shape 377">
            <a:extLst>
              <a:ext uri="{FF2B5EF4-FFF2-40B4-BE49-F238E27FC236}">
                <a16:creationId xmlns="" xmlns:a16="http://schemas.microsoft.com/office/drawing/2014/main" id="{F693B727-0329-404D-BD06-2E5EB4411E5E}"/>
              </a:ext>
            </a:extLst>
          </p:cNvPr>
          <p:cNvSpPr/>
          <p:nvPr/>
        </p:nvSpPr>
        <p:spPr>
          <a:xfrm flipH="1">
            <a:off x="251973" y="2090374"/>
            <a:ext cx="882900" cy="8759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0" y="0"/>
                </a:moveTo>
                <a:lnTo>
                  <a:pt x="120000" y="17383"/>
                </a:lnTo>
                <a:lnTo>
                  <a:pt x="120000" y="120000"/>
                </a:lnTo>
                <a:lnTo>
                  <a:pt x="80" y="119999"/>
                </a:lnTo>
                <a:cubicBezTo>
                  <a:pt x="-197" y="79999"/>
                  <a:pt x="358" y="40000"/>
                  <a:pt x="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Shape 378">
            <a:extLst>
              <a:ext uri="{FF2B5EF4-FFF2-40B4-BE49-F238E27FC236}">
                <a16:creationId xmlns="" xmlns:a16="http://schemas.microsoft.com/office/drawing/2014/main" id="{DC6E0A05-CE31-4AE9-81D5-3629F71F551E}"/>
              </a:ext>
            </a:extLst>
          </p:cNvPr>
          <p:cNvSpPr/>
          <p:nvPr/>
        </p:nvSpPr>
        <p:spPr>
          <a:xfrm flipH="1">
            <a:off x="249779" y="1277655"/>
            <a:ext cx="886800" cy="939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" y="0"/>
                </a:moveTo>
                <a:lnTo>
                  <a:pt x="120000" y="25359"/>
                </a:lnTo>
                <a:lnTo>
                  <a:pt x="120000" y="120000"/>
                </a:lnTo>
                <a:lnTo>
                  <a:pt x="310" y="104052"/>
                </a:lnTo>
                <a:cubicBezTo>
                  <a:pt x="495" y="69019"/>
                  <a:pt x="-151" y="35032"/>
                  <a:pt x="33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Shape 379">
            <a:extLst>
              <a:ext uri="{FF2B5EF4-FFF2-40B4-BE49-F238E27FC236}">
                <a16:creationId xmlns="" xmlns:a16="http://schemas.microsoft.com/office/drawing/2014/main" id="{F0073784-F361-4813-9DA7-69334D806EE1}"/>
              </a:ext>
            </a:extLst>
          </p:cNvPr>
          <p:cNvSpPr/>
          <p:nvPr/>
        </p:nvSpPr>
        <p:spPr>
          <a:xfrm rot="10800000">
            <a:off x="255131" y="2966539"/>
            <a:ext cx="877500" cy="872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20000"/>
                </a:moveTo>
                <a:lnTo>
                  <a:pt x="54" y="120000"/>
                </a:lnTo>
                <a:cubicBezTo>
                  <a:pt x="240" y="79812"/>
                  <a:pt x="-132" y="40187"/>
                  <a:pt x="53" y="0"/>
                </a:cubicBezTo>
                <a:lnTo>
                  <a:pt x="120000" y="1676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Shape 380">
            <a:extLst>
              <a:ext uri="{FF2B5EF4-FFF2-40B4-BE49-F238E27FC236}">
                <a16:creationId xmlns="" xmlns:a16="http://schemas.microsoft.com/office/drawing/2014/main" id="{0F40B066-3523-4D4E-9627-0FAF8DABCFD2}"/>
              </a:ext>
            </a:extLst>
          </p:cNvPr>
          <p:cNvSpPr/>
          <p:nvPr/>
        </p:nvSpPr>
        <p:spPr>
          <a:xfrm>
            <a:off x="219246" y="1376768"/>
            <a:ext cx="477600" cy="3290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5785"/>
                </a:moveTo>
                <a:lnTo>
                  <a:pt x="0" y="3719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15785"/>
                </a:lnTo>
                <a:close/>
              </a:path>
            </a:pathLst>
          </a:custGeom>
          <a:gradFill>
            <a:gsLst>
              <a:gs pos="0">
                <a:srgbClr val="FFFFFF">
                  <a:alpha val="9411"/>
                </a:srgbClr>
              </a:gs>
              <a:gs pos="100000">
                <a:srgbClr val="FFFFFF">
                  <a:alpha val="24313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Shape 381">
            <a:extLst>
              <a:ext uri="{FF2B5EF4-FFF2-40B4-BE49-F238E27FC236}">
                <a16:creationId xmlns="" xmlns:a16="http://schemas.microsoft.com/office/drawing/2014/main" id="{BE5CEB39-3158-49FA-BD98-E27295EE169F}"/>
              </a:ext>
            </a:extLst>
          </p:cNvPr>
          <p:cNvSpPr txBox="1"/>
          <p:nvPr/>
        </p:nvSpPr>
        <p:spPr>
          <a:xfrm>
            <a:off x="2112619" y="1617418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01</a:t>
            </a:r>
          </a:p>
        </p:txBody>
      </p:sp>
      <p:cxnSp>
        <p:nvCxnSpPr>
          <p:cNvPr id="89" name="Shape 382">
            <a:extLst>
              <a:ext uri="{FF2B5EF4-FFF2-40B4-BE49-F238E27FC236}">
                <a16:creationId xmlns="" xmlns:a16="http://schemas.microsoft.com/office/drawing/2014/main" id="{B50F7D2C-9683-4EE8-AA8B-F235982622E6}"/>
              </a:ext>
            </a:extLst>
          </p:cNvPr>
          <p:cNvCxnSpPr/>
          <p:nvPr/>
        </p:nvCxnSpPr>
        <p:spPr>
          <a:xfrm>
            <a:off x="2709683" y="1645804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Shape 383">
            <a:extLst>
              <a:ext uri="{FF2B5EF4-FFF2-40B4-BE49-F238E27FC236}">
                <a16:creationId xmlns="" xmlns:a16="http://schemas.microsoft.com/office/drawing/2014/main" id="{939FA795-F0AD-44AC-ACDA-4203105D9BAC}"/>
              </a:ext>
            </a:extLst>
          </p:cNvPr>
          <p:cNvSpPr txBox="1"/>
          <p:nvPr/>
        </p:nvSpPr>
        <p:spPr>
          <a:xfrm>
            <a:off x="2765445" y="1630843"/>
            <a:ext cx="4758879" cy="445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b="1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NÃO SÃO EMBUTIDAS IDEs</a:t>
            </a:r>
          </a:p>
          <a:p>
            <a:pPr lvl="0" indent="-69850">
              <a:buClr>
                <a:schemeClr val="dk1"/>
              </a:buClr>
              <a:buSzPct val="110000"/>
            </a:pPr>
            <a:r>
              <a:rPr lang="pt-BR" sz="1000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No nosso processo de migração não são embutidas IDEs, frameworks ou bibliotecas no código gerado, o que não cria dependência na sustentação pós conversão;</a:t>
            </a:r>
          </a:p>
        </p:txBody>
      </p:sp>
      <p:sp>
        <p:nvSpPr>
          <p:cNvPr id="91" name="Shape 384">
            <a:extLst>
              <a:ext uri="{FF2B5EF4-FFF2-40B4-BE49-F238E27FC236}">
                <a16:creationId xmlns="" xmlns:a16="http://schemas.microsoft.com/office/drawing/2014/main" id="{2F6A4F29-FB50-4751-803E-65B050B69C4F}"/>
              </a:ext>
            </a:extLst>
          </p:cNvPr>
          <p:cNvSpPr txBox="1"/>
          <p:nvPr/>
        </p:nvSpPr>
        <p:spPr>
          <a:xfrm>
            <a:off x="2112644" y="2355193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02</a:t>
            </a:r>
          </a:p>
        </p:txBody>
      </p:sp>
      <p:cxnSp>
        <p:nvCxnSpPr>
          <p:cNvPr id="92" name="Shape 385">
            <a:extLst>
              <a:ext uri="{FF2B5EF4-FFF2-40B4-BE49-F238E27FC236}">
                <a16:creationId xmlns="" xmlns:a16="http://schemas.microsoft.com/office/drawing/2014/main" id="{13210D10-DB75-48C3-A5DE-1EF7EE2FCA77}"/>
              </a:ext>
            </a:extLst>
          </p:cNvPr>
          <p:cNvCxnSpPr/>
          <p:nvPr/>
        </p:nvCxnSpPr>
        <p:spPr>
          <a:xfrm>
            <a:off x="2709683" y="2383576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" name="Shape 386">
            <a:extLst>
              <a:ext uri="{FF2B5EF4-FFF2-40B4-BE49-F238E27FC236}">
                <a16:creationId xmlns="" xmlns:a16="http://schemas.microsoft.com/office/drawing/2014/main" id="{439AA951-3A09-4B92-B036-541E959F45C4}"/>
              </a:ext>
            </a:extLst>
          </p:cNvPr>
          <p:cNvSpPr txBox="1"/>
          <p:nvPr/>
        </p:nvSpPr>
        <p:spPr>
          <a:xfrm>
            <a:off x="2765444" y="2372718"/>
            <a:ext cx="5406952" cy="460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lnSpc>
                <a:spcPct val="83333"/>
              </a:lnSpc>
              <a:buClr>
                <a:schemeClr val="lt1"/>
              </a:buClr>
              <a:buSzPct val="25000"/>
            </a:pPr>
            <a:r>
              <a:rPr lang="pt-BR" b="1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UTILIZA CONCEITOS DE MDA E COMPILADORES</a:t>
            </a:r>
          </a:p>
          <a:p>
            <a:pPr lvl="0" indent="-69850">
              <a:buClr>
                <a:schemeClr val="dk1"/>
              </a:buClr>
              <a:buSzPct val="110000"/>
            </a:pPr>
            <a:r>
              <a:rPr lang="pt-BR" sz="1000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Sobre o código COBOL são realizadas análises léxica, sintática e semântica para a criação de um modelo, que posteriormente é utilizado para a geração do código na linguagem alvo (PL/SQL e Java).</a:t>
            </a:r>
          </a:p>
        </p:txBody>
      </p:sp>
      <p:sp>
        <p:nvSpPr>
          <p:cNvPr id="94" name="Shape 387">
            <a:extLst>
              <a:ext uri="{FF2B5EF4-FFF2-40B4-BE49-F238E27FC236}">
                <a16:creationId xmlns="" xmlns:a16="http://schemas.microsoft.com/office/drawing/2014/main" id="{D7E86CF2-1675-4717-8B23-7307632AB185}"/>
              </a:ext>
            </a:extLst>
          </p:cNvPr>
          <p:cNvSpPr txBox="1"/>
          <p:nvPr/>
        </p:nvSpPr>
        <p:spPr>
          <a:xfrm>
            <a:off x="2112644" y="3114218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03</a:t>
            </a:r>
          </a:p>
        </p:txBody>
      </p:sp>
      <p:cxnSp>
        <p:nvCxnSpPr>
          <p:cNvPr id="95" name="Shape 388">
            <a:extLst>
              <a:ext uri="{FF2B5EF4-FFF2-40B4-BE49-F238E27FC236}">
                <a16:creationId xmlns="" xmlns:a16="http://schemas.microsoft.com/office/drawing/2014/main" id="{4AFDF68F-0942-46D8-9E34-028C01AE1733}"/>
              </a:ext>
            </a:extLst>
          </p:cNvPr>
          <p:cNvCxnSpPr/>
          <p:nvPr/>
        </p:nvCxnSpPr>
        <p:spPr>
          <a:xfrm>
            <a:off x="2709683" y="3142601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Shape 389">
            <a:extLst>
              <a:ext uri="{FF2B5EF4-FFF2-40B4-BE49-F238E27FC236}">
                <a16:creationId xmlns="" xmlns:a16="http://schemas.microsoft.com/office/drawing/2014/main" id="{00458A4F-EEA9-473A-AD95-BD0208F75B16}"/>
              </a:ext>
            </a:extLst>
          </p:cNvPr>
          <p:cNvSpPr txBox="1"/>
          <p:nvPr/>
        </p:nvSpPr>
        <p:spPr>
          <a:xfrm>
            <a:off x="2765445" y="3819518"/>
            <a:ext cx="4698541" cy="5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lnSpc>
                <a:spcPct val="83333"/>
              </a:lnSpc>
              <a:buClr>
                <a:schemeClr val="lt1"/>
              </a:buClr>
              <a:buSzPct val="25000"/>
            </a:pPr>
            <a:r>
              <a:rPr lang="pt-BR" b="1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A CONVERSÃO PARA PL/SQL TORNA MENOR A CURVA DE APRENDIZADO PARA OS DESENVOLVEDORES COBOL</a:t>
            </a:r>
          </a:p>
          <a:p>
            <a:pPr lvl="0">
              <a:buClr>
                <a:schemeClr val="dk1"/>
              </a:buClr>
              <a:buSzPct val="110000"/>
            </a:pPr>
            <a:r>
              <a:rPr lang="pt-BR" sz="1000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Permitindo manter a equipe de desenvolvimento atual após a migração de plataforma.</a:t>
            </a:r>
          </a:p>
        </p:txBody>
      </p:sp>
      <p:sp>
        <p:nvSpPr>
          <p:cNvPr id="97" name="Shape 390">
            <a:extLst>
              <a:ext uri="{FF2B5EF4-FFF2-40B4-BE49-F238E27FC236}">
                <a16:creationId xmlns="" xmlns:a16="http://schemas.microsoft.com/office/drawing/2014/main" id="{623BCD2E-95D1-4AF4-9DB4-354633894A5F}"/>
              </a:ext>
            </a:extLst>
          </p:cNvPr>
          <p:cNvSpPr txBox="1"/>
          <p:nvPr/>
        </p:nvSpPr>
        <p:spPr>
          <a:xfrm>
            <a:off x="2112644" y="3844818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04</a:t>
            </a:r>
          </a:p>
        </p:txBody>
      </p:sp>
      <p:cxnSp>
        <p:nvCxnSpPr>
          <p:cNvPr id="98" name="Shape 391">
            <a:extLst>
              <a:ext uri="{FF2B5EF4-FFF2-40B4-BE49-F238E27FC236}">
                <a16:creationId xmlns="" xmlns:a16="http://schemas.microsoft.com/office/drawing/2014/main" id="{5236133D-D007-49F0-A54D-5F8E2ECE58CE}"/>
              </a:ext>
            </a:extLst>
          </p:cNvPr>
          <p:cNvCxnSpPr/>
          <p:nvPr/>
        </p:nvCxnSpPr>
        <p:spPr>
          <a:xfrm>
            <a:off x="2709681" y="3873194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Shape 392">
            <a:extLst>
              <a:ext uri="{FF2B5EF4-FFF2-40B4-BE49-F238E27FC236}">
                <a16:creationId xmlns="" xmlns:a16="http://schemas.microsoft.com/office/drawing/2014/main" id="{9FD749CF-987E-47EE-AF2A-8B44E8B27764}"/>
              </a:ext>
            </a:extLst>
          </p:cNvPr>
          <p:cNvSpPr txBox="1"/>
          <p:nvPr/>
        </p:nvSpPr>
        <p:spPr>
          <a:xfrm>
            <a:off x="2765445" y="3027368"/>
            <a:ext cx="5911006" cy="5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lnSpc>
                <a:spcPct val="83333"/>
              </a:lnSpc>
              <a:buClr>
                <a:srgbClr val="FFFFFF"/>
              </a:buClr>
              <a:buSzPct val="25000"/>
            </a:pPr>
            <a:r>
              <a:rPr lang="pt-BR" b="1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GERAÇÃO EM CÓDIGO NATIVO DA BAIXA PLATAFORMA, SEM “EMULAÇÃO”</a:t>
            </a:r>
          </a:p>
          <a:p>
            <a:pPr lvl="0" indent="-69850">
              <a:buClr>
                <a:schemeClr val="dk1"/>
              </a:buClr>
              <a:buSzPct val="110000"/>
            </a:pPr>
            <a:r>
              <a:rPr lang="pt-BR" sz="1000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Através de comandos COBOL (JOBOL), o que traz como vantagens maior performance e maior facilidade de manutenção do código convertido.</a:t>
            </a:r>
          </a:p>
        </p:txBody>
      </p:sp>
      <p:sp>
        <p:nvSpPr>
          <p:cNvPr id="100" name="Shape 393">
            <a:extLst>
              <a:ext uri="{FF2B5EF4-FFF2-40B4-BE49-F238E27FC236}">
                <a16:creationId xmlns="" xmlns:a16="http://schemas.microsoft.com/office/drawing/2014/main" id="{8B55B9B2-ED01-4601-995C-39A1F9642213}"/>
              </a:ext>
            </a:extLst>
          </p:cNvPr>
          <p:cNvSpPr/>
          <p:nvPr/>
        </p:nvSpPr>
        <p:spPr>
          <a:xfrm flipH="1">
            <a:off x="2020822" y="1472997"/>
            <a:ext cx="91800" cy="29786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5785"/>
                </a:moveTo>
                <a:lnTo>
                  <a:pt x="0" y="3719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15785"/>
                </a:lnTo>
                <a:close/>
              </a:path>
            </a:pathLst>
          </a:custGeom>
          <a:gradFill>
            <a:gsLst>
              <a:gs pos="0">
                <a:srgbClr val="FFFFFF">
                  <a:alpha val="9411"/>
                </a:srgbClr>
              </a:gs>
              <a:gs pos="100000">
                <a:srgbClr val="FFFFFF">
                  <a:alpha val="24313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" name="Shape 401">
            <a:extLst>
              <a:ext uri="{FF2B5EF4-FFF2-40B4-BE49-F238E27FC236}">
                <a16:creationId xmlns="" xmlns:a16="http://schemas.microsoft.com/office/drawing/2014/main" id="{55416EA9-2A93-4D84-9C83-4A816B845A32}"/>
              </a:ext>
            </a:extLst>
          </p:cNvPr>
          <p:cNvGrpSpPr/>
          <p:nvPr/>
        </p:nvGrpSpPr>
        <p:grpSpPr>
          <a:xfrm>
            <a:off x="1400958" y="3207585"/>
            <a:ext cx="369602" cy="274818"/>
            <a:chOff x="5247525" y="3007275"/>
            <a:chExt cx="517650" cy="384900"/>
          </a:xfrm>
        </p:grpSpPr>
        <p:sp>
          <p:nvSpPr>
            <p:cNvPr id="111" name="Shape 402">
              <a:extLst>
                <a:ext uri="{FF2B5EF4-FFF2-40B4-BE49-F238E27FC236}">
                  <a16:creationId xmlns="" xmlns:a16="http://schemas.microsoft.com/office/drawing/2014/main" id="{F3437629-C3B7-4762-B9FC-DE34A22D33FD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4557" y="49630"/>
                  </a:moveTo>
                  <a:lnTo>
                    <a:pt x="101986" y="48374"/>
                  </a:lnTo>
                  <a:lnTo>
                    <a:pt x="101986" y="48374"/>
                  </a:lnTo>
                  <a:lnTo>
                    <a:pt x="101358" y="45864"/>
                  </a:lnTo>
                  <a:lnTo>
                    <a:pt x="100318" y="43353"/>
                  </a:lnTo>
                  <a:lnTo>
                    <a:pt x="99269" y="40842"/>
                  </a:lnTo>
                  <a:lnTo>
                    <a:pt x="98013" y="38538"/>
                  </a:lnTo>
                  <a:lnTo>
                    <a:pt x="105760" y="28693"/>
                  </a:lnTo>
                  <a:lnTo>
                    <a:pt x="105760" y="28693"/>
                  </a:lnTo>
                  <a:lnTo>
                    <a:pt x="106388" y="27858"/>
                  </a:lnTo>
                  <a:lnTo>
                    <a:pt x="106809" y="26809"/>
                  </a:lnTo>
                  <a:lnTo>
                    <a:pt x="107016" y="25760"/>
                  </a:lnTo>
                  <a:lnTo>
                    <a:pt x="107016" y="24505"/>
                  </a:lnTo>
                  <a:lnTo>
                    <a:pt x="106809" y="23456"/>
                  </a:lnTo>
                  <a:lnTo>
                    <a:pt x="106595" y="22407"/>
                  </a:lnTo>
                  <a:lnTo>
                    <a:pt x="105967" y="21367"/>
                  </a:lnTo>
                  <a:lnTo>
                    <a:pt x="105339" y="20524"/>
                  </a:lnTo>
                  <a:lnTo>
                    <a:pt x="99475" y="14660"/>
                  </a:lnTo>
                  <a:lnTo>
                    <a:pt x="99475" y="14660"/>
                  </a:lnTo>
                  <a:lnTo>
                    <a:pt x="98641" y="14032"/>
                  </a:lnTo>
                  <a:lnTo>
                    <a:pt x="97592" y="13404"/>
                  </a:lnTo>
                  <a:lnTo>
                    <a:pt x="96543" y="12983"/>
                  </a:lnTo>
                  <a:lnTo>
                    <a:pt x="95494" y="12983"/>
                  </a:lnTo>
                  <a:lnTo>
                    <a:pt x="94239" y="12983"/>
                  </a:lnTo>
                  <a:lnTo>
                    <a:pt x="93190" y="13198"/>
                  </a:lnTo>
                  <a:lnTo>
                    <a:pt x="92149" y="13611"/>
                  </a:lnTo>
                  <a:lnTo>
                    <a:pt x="91306" y="14239"/>
                  </a:lnTo>
                  <a:lnTo>
                    <a:pt x="81470" y="21994"/>
                  </a:lnTo>
                  <a:lnTo>
                    <a:pt x="81470" y="21994"/>
                  </a:lnTo>
                  <a:lnTo>
                    <a:pt x="79165" y="20730"/>
                  </a:lnTo>
                  <a:lnTo>
                    <a:pt x="76646" y="19690"/>
                  </a:lnTo>
                  <a:lnTo>
                    <a:pt x="74135" y="18641"/>
                  </a:lnTo>
                  <a:lnTo>
                    <a:pt x="71625" y="17798"/>
                  </a:lnTo>
                  <a:lnTo>
                    <a:pt x="70154" y="5451"/>
                  </a:lnTo>
                  <a:lnTo>
                    <a:pt x="70154" y="5451"/>
                  </a:lnTo>
                  <a:lnTo>
                    <a:pt x="69948" y="4402"/>
                  </a:lnTo>
                  <a:lnTo>
                    <a:pt x="69527" y="3353"/>
                  </a:lnTo>
                  <a:lnTo>
                    <a:pt x="68899" y="2519"/>
                  </a:lnTo>
                  <a:lnTo>
                    <a:pt x="68271" y="1676"/>
                  </a:lnTo>
                  <a:lnTo>
                    <a:pt x="67222" y="1049"/>
                  </a:lnTo>
                  <a:lnTo>
                    <a:pt x="66388" y="421"/>
                  </a:lnTo>
                  <a:lnTo>
                    <a:pt x="65133" y="214"/>
                  </a:lnTo>
                  <a:lnTo>
                    <a:pt x="64084" y="0"/>
                  </a:lnTo>
                  <a:lnTo>
                    <a:pt x="55709" y="0"/>
                  </a:lnTo>
                  <a:lnTo>
                    <a:pt x="55709" y="0"/>
                  </a:lnTo>
                  <a:lnTo>
                    <a:pt x="54660" y="214"/>
                  </a:lnTo>
                  <a:lnTo>
                    <a:pt x="53611" y="421"/>
                  </a:lnTo>
                  <a:lnTo>
                    <a:pt x="52570" y="1049"/>
                  </a:lnTo>
                  <a:lnTo>
                    <a:pt x="51728" y="1676"/>
                  </a:lnTo>
                  <a:lnTo>
                    <a:pt x="50894" y="2519"/>
                  </a:lnTo>
                  <a:lnTo>
                    <a:pt x="50266" y="3353"/>
                  </a:lnTo>
                  <a:lnTo>
                    <a:pt x="49845" y="4402"/>
                  </a:lnTo>
                  <a:lnTo>
                    <a:pt x="49638" y="5451"/>
                  </a:lnTo>
                  <a:lnTo>
                    <a:pt x="48168" y="17798"/>
                  </a:lnTo>
                  <a:lnTo>
                    <a:pt x="48168" y="17798"/>
                  </a:lnTo>
                  <a:lnTo>
                    <a:pt x="45657" y="18641"/>
                  </a:lnTo>
                  <a:lnTo>
                    <a:pt x="43147" y="19690"/>
                  </a:lnTo>
                  <a:lnTo>
                    <a:pt x="40842" y="20730"/>
                  </a:lnTo>
                  <a:lnTo>
                    <a:pt x="38538" y="21994"/>
                  </a:lnTo>
                  <a:lnTo>
                    <a:pt x="28693" y="14239"/>
                  </a:lnTo>
                  <a:lnTo>
                    <a:pt x="28693" y="14239"/>
                  </a:lnTo>
                  <a:lnTo>
                    <a:pt x="27644" y="13611"/>
                  </a:lnTo>
                  <a:lnTo>
                    <a:pt x="26603" y="13198"/>
                  </a:lnTo>
                  <a:lnTo>
                    <a:pt x="25554" y="12983"/>
                  </a:lnTo>
                  <a:lnTo>
                    <a:pt x="24505" y="12983"/>
                  </a:lnTo>
                  <a:lnTo>
                    <a:pt x="23456" y="12983"/>
                  </a:lnTo>
                  <a:lnTo>
                    <a:pt x="22201" y="13404"/>
                  </a:lnTo>
                  <a:lnTo>
                    <a:pt x="21367" y="14032"/>
                  </a:lnTo>
                  <a:lnTo>
                    <a:pt x="20524" y="14660"/>
                  </a:lnTo>
                  <a:lnTo>
                    <a:pt x="14660" y="20524"/>
                  </a:lnTo>
                  <a:lnTo>
                    <a:pt x="14660" y="20524"/>
                  </a:lnTo>
                  <a:lnTo>
                    <a:pt x="13826" y="21367"/>
                  </a:lnTo>
                  <a:lnTo>
                    <a:pt x="13404" y="22407"/>
                  </a:lnTo>
                  <a:lnTo>
                    <a:pt x="12992" y="23456"/>
                  </a:lnTo>
                  <a:lnTo>
                    <a:pt x="12777" y="24505"/>
                  </a:lnTo>
                  <a:lnTo>
                    <a:pt x="12777" y="25760"/>
                  </a:lnTo>
                  <a:lnTo>
                    <a:pt x="12992" y="26809"/>
                  </a:lnTo>
                  <a:lnTo>
                    <a:pt x="13404" y="27858"/>
                  </a:lnTo>
                  <a:lnTo>
                    <a:pt x="14032" y="28693"/>
                  </a:lnTo>
                  <a:lnTo>
                    <a:pt x="21779" y="38538"/>
                  </a:lnTo>
                  <a:lnTo>
                    <a:pt x="21779" y="38538"/>
                  </a:lnTo>
                  <a:lnTo>
                    <a:pt x="20524" y="40842"/>
                  </a:lnTo>
                  <a:lnTo>
                    <a:pt x="19484" y="43353"/>
                  </a:lnTo>
                  <a:lnTo>
                    <a:pt x="18641" y="45864"/>
                  </a:lnTo>
                  <a:lnTo>
                    <a:pt x="17807" y="48374"/>
                  </a:lnTo>
                  <a:lnTo>
                    <a:pt x="5451" y="49630"/>
                  </a:lnTo>
                  <a:lnTo>
                    <a:pt x="5451" y="49630"/>
                  </a:lnTo>
                  <a:lnTo>
                    <a:pt x="4402" y="50051"/>
                  </a:lnTo>
                  <a:lnTo>
                    <a:pt x="3353" y="50472"/>
                  </a:lnTo>
                  <a:lnTo>
                    <a:pt x="2304" y="51100"/>
                  </a:lnTo>
                  <a:lnTo>
                    <a:pt x="1470" y="51728"/>
                  </a:lnTo>
                  <a:lnTo>
                    <a:pt x="842" y="52777"/>
                  </a:lnTo>
                  <a:lnTo>
                    <a:pt x="421" y="53611"/>
                  </a:lnTo>
                  <a:lnTo>
                    <a:pt x="8" y="54866"/>
                  </a:lnTo>
                  <a:lnTo>
                    <a:pt x="8" y="55915"/>
                  </a:lnTo>
                  <a:lnTo>
                    <a:pt x="8" y="64084"/>
                  </a:lnTo>
                  <a:lnTo>
                    <a:pt x="8" y="64084"/>
                  </a:lnTo>
                  <a:lnTo>
                    <a:pt x="8" y="65339"/>
                  </a:lnTo>
                  <a:lnTo>
                    <a:pt x="421" y="66388"/>
                  </a:lnTo>
                  <a:lnTo>
                    <a:pt x="842" y="67437"/>
                  </a:lnTo>
                  <a:lnTo>
                    <a:pt x="1470" y="68271"/>
                  </a:lnTo>
                  <a:lnTo>
                    <a:pt x="2304" y="69105"/>
                  </a:lnTo>
                  <a:lnTo>
                    <a:pt x="3353" y="69742"/>
                  </a:lnTo>
                  <a:lnTo>
                    <a:pt x="4402" y="70154"/>
                  </a:lnTo>
                  <a:lnTo>
                    <a:pt x="5451" y="70369"/>
                  </a:lnTo>
                  <a:lnTo>
                    <a:pt x="17807" y="71831"/>
                  </a:lnTo>
                  <a:lnTo>
                    <a:pt x="17807" y="71831"/>
                  </a:lnTo>
                  <a:lnTo>
                    <a:pt x="18641" y="74342"/>
                  </a:lnTo>
                  <a:lnTo>
                    <a:pt x="19484" y="76646"/>
                  </a:lnTo>
                  <a:lnTo>
                    <a:pt x="20524" y="79157"/>
                  </a:lnTo>
                  <a:lnTo>
                    <a:pt x="21779" y="81461"/>
                  </a:lnTo>
                  <a:lnTo>
                    <a:pt x="14032" y="91306"/>
                  </a:lnTo>
                  <a:lnTo>
                    <a:pt x="14032" y="91306"/>
                  </a:lnTo>
                  <a:lnTo>
                    <a:pt x="13404" y="92355"/>
                  </a:lnTo>
                  <a:lnTo>
                    <a:pt x="12992" y="93404"/>
                  </a:lnTo>
                  <a:lnTo>
                    <a:pt x="12777" y="94445"/>
                  </a:lnTo>
                  <a:lnTo>
                    <a:pt x="12777" y="95494"/>
                  </a:lnTo>
                  <a:lnTo>
                    <a:pt x="12992" y="96543"/>
                  </a:lnTo>
                  <a:lnTo>
                    <a:pt x="13404" y="97592"/>
                  </a:lnTo>
                  <a:lnTo>
                    <a:pt x="13826" y="98641"/>
                  </a:lnTo>
                  <a:lnTo>
                    <a:pt x="14660" y="99475"/>
                  </a:lnTo>
                  <a:lnTo>
                    <a:pt x="20524" y="105339"/>
                  </a:lnTo>
                  <a:lnTo>
                    <a:pt x="20524" y="105339"/>
                  </a:lnTo>
                  <a:lnTo>
                    <a:pt x="21367" y="106173"/>
                  </a:lnTo>
                  <a:lnTo>
                    <a:pt x="22201" y="106595"/>
                  </a:lnTo>
                  <a:lnTo>
                    <a:pt x="23456" y="107016"/>
                  </a:lnTo>
                  <a:lnTo>
                    <a:pt x="24505" y="107222"/>
                  </a:lnTo>
                  <a:lnTo>
                    <a:pt x="25554" y="107222"/>
                  </a:lnTo>
                  <a:lnTo>
                    <a:pt x="26603" y="106801"/>
                  </a:lnTo>
                  <a:lnTo>
                    <a:pt x="27644" y="106388"/>
                  </a:lnTo>
                  <a:lnTo>
                    <a:pt x="28693" y="105967"/>
                  </a:lnTo>
                  <a:lnTo>
                    <a:pt x="38538" y="98220"/>
                  </a:lnTo>
                  <a:lnTo>
                    <a:pt x="38538" y="98220"/>
                  </a:lnTo>
                  <a:lnTo>
                    <a:pt x="40842" y="99269"/>
                  </a:lnTo>
                  <a:lnTo>
                    <a:pt x="43147" y="100524"/>
                  </a:lnTo>
                  <a:lnTo>
                    <a:pt x="45657" y="101358"/>
                  </a:lnTo>
                  <a:lnTo>
                    <a:pt x="48168" y="102201"/>
                  </a:lnTo>
                  <a:lnTo>
                    <a:pt x="49638" y="114548"/>
                  </a:lnTo>
                  <a:lnTo>
                    <a:pt x="49638" y="114548"/>
                  </a:lnTo>
                  <a:lnTo>
                    <a:pt x="49845" y="115597"/>
                  </a:lnTo>
                  <a:lnTo>
                    <a:pt x="50266" y="116646"/>
                  </a:lnTo>
                  <a:lnTo>
                    <a:pt x="50894" y="117695"/>
                  </a:lnTo>
                  <a:lnTo>
                    <a:pt x="51728" y="118529"/>
                  </a:lnTo>
                  <a:lnTo>
                    <a:pt x="52570" y="119157"/>
                  </a:lnTo>
                  <a:lnTo>
                    <a:pt x="53611" y="119578"/>
                  </a:lnTo>
                  <a:lnTo>
                    <a:pt x="54660" y="120000"/>
                  </a:lnTo>
                  <a:lnTo>
                    <a:pt x="55709" y="120000"/>
                  </a:lnTo>
                  <a:lnTo>
                    <a:pt x="64084" y="120000"/>
                  </a:lnTo>
                  <a:lnTo>
                    <a:pt x="64084" y="120000"/>
                  </a:lnTo>
                  <a:lnTo>
                    <a:pt x="65133" y="120000"/>
                  </a:lnTo>
                  <a:lnTo>
                    <a:pt x="66388" y="119578"/>
                  </a:lnTo>
                  <a:lnTo>
                    <a:pt x="67222" y="119157"/>
                  </a:lnTo>
                  <a:lnTo>
                    <a:pt x="68271" y="118529"/>
                  </a:lnTo>
                  <a:lnTo>
                    <a:pt x="68899" y="117695"/>
                  </a:lnTo>
                  <a:lnTo>
                    <a:pt x="69527" y="116646"/>
                  </a:lnTo>
                  <a:lnTo>
                    <a:pt x="69948" y="115597"/>
                  </a:lnTo>
                  <a:lnTo>
                    <a:pt x="70154" y="114548"/>
                  </a:lnTo>
                  <a:lnTo>
                    <a:pt x="71625" y="102201"/>
                  </a:lnTo>
                  <a:lnTo>
                    <a:pt x="71625" y="102201"/>
                  </a:lnTo>
                  <a:lnTo>
                    <a:pt x="74135" y="101358"/>
                  </a:lnTo>
                  <a:lnTo>
                    <a:pt x="76646" y="100524"/>
                  </a:lnTo>
                  <a:lnTo>
                    <a:pt x="79165" y="99269"/>
                  </a:lnTo>
                  <a:lnTo>
                    <a:pt x="81470" y="98220"/>
                  </a:lnTo>
                  <a:lnTo>
                    <a:pt x="91306" y="105967"/>
                  </a:lnTo>
                  <a:lnTo>
                    <a:pt x="91306" y="105967"/>
                  </a:lnTo>
                  <a:lnTo>
                    <a:pt x="92149" y="106388"/>
                  </a:lnTo>
                  <a:lnTo>
                    <a:pt x="93190" y="106801"/>
                  </a:lnTo>
                  <a:lnTo>
                    <a:pt x="94239" y="107222"/>
                  </a:lnTo>
                  <a:lnTo>
                    <a:pt x="95494" y="107222"/>
                  </a:lnTo>
                  <a:lnTo>
                    <a:pt x="96543" y="107016"/>
                  </a:lnTo>
                  <a:lnTo>
                    <a:pt x="97592" y="106595"/>
                  </a:lnTo>
                  <a:lnTo>
                    <a:pt x="98641" y="106173"/>
                  </a:lnTo>
                  <a:lnTo>
                    <a:pt x="99475" y="105339"/>
                  </a:lnTo>
                  <a:lnTo>
                    <a:pt x="105339" y="99475"/>
                  </a:lnTo>
                  <a:lnTo>
                    <a:pt x="105339" y="99475"/>
                  </a:lnTo>
                  <a:lnTo>
                    <a:pt x="105967" y="98641"/>
                  </a:lnTo>
                  <a:lnTo>
                    <a:pt x="106595" y="97592"/>
                  </a:lnTo>
                  <a:lnTo>
                    <a:pt x="106809" y="96543"/>
                  </a:lnTo>
                  <a:lnTo>
                    <a:pt x="107016" y="95494"/>
                  </a:lnTo>
                  <a:lnTo>
                    <a:pt x="107016" y="94445"/>
                  </a:lnTo>
                  <a:lnTo>
                    <a:pt x="106809" y="93404"/>
                  </a:lnTo>
                  <a:lnTo>
                    <a:pt x="106388" y="92355"/>
                  </a:lnTo>
                  <a:lnTo>
                    <a:pt x="105760" y="91306"/>
                  </a:lnTo>
                  <a:lnTo>
                    <a:pt x="98013" y="81461"/>
                  </a:lnTo>
                  <a:lnTo>
                    <a:pt x="98013" y="81461"/>
                  </a:lnTo>
                  <a:lnTo>
                    <a:pt x="99269" y="79157"/>
                  </a:lnTo>
                  <a:lnTo>
                    <a:pt x="100318" y="76646"/>
                  </a:lnTo>
                  <a:lnTo>
                    <a:pt x="101358" y="74342"/>
                  </a:lnTo>
                  <a:lnTo>
                    <a:pt x="101986" y="71831"/>
                  </a:lnTo>
                  <a:lnTo>
                    <a:pt x="114557" y="70369"/>
                  </a:lnTo>
                  <a:lnTo>
                    <a:pt x="114557" y="70369"/>
                  </a:lnTo>
                  <a:lnTo>
                    <a:pt x="115597" y="70154"/>
                  </a:lnTo>
                  <a:lnTo>
                    <a:pt x="116646" y="69742"/>
                  </a:lnTo>
                  <a:lnTo>
                    <a:pt x="117489" y="69105"/>
                  </a:lnTo>
                  <a:lnTo>
                    <a:pt x="118323" y="68271"/>
                  </a:lnTo>
                  <a:lnTo>
                    <a:pt x="118950" y="67437"/>
                  </a:lnTo>
                  <a:lnTo>
                    <a:pt x="119578" y="66388"/>
                  </a:lnTo>
                  <a:lnTo>
                    <a:pt x="119793" y="65339"/>
                  </a:lnTo>
                  <a:lnTo>
                    <a:pt x="120000" y="64084"/>
                  </a:lnTo>
                  <a:lnTo>
                    <a:pt x="120000" y="55915"/>
                  </a:lnTo>
                  <a:lnTo>
                    <a:pt x="120000" y="55915"/>
                  </a:lnTo>
                  <a:lnTo>
                    <a:pt x="119793" y="54866"/>
                  </a:lnTo>
                  <a:lnTo>
                    <a:pt x="119578" y="53611"/>
                  </a:lnTo>
                  <a:lnTo>
                    <a:pt x="118950" y="52777"/>
                  </a:lnTo>
                  <a:lnTo>
                    <a:pt x="118323" y="51728"/>
                  </a:lnTo>
                  <a:lnTo>
                    <a:pt x="117489" y="51100"/>
                  </a:lnTo>
                  <a:lnTo>
                    <a:pt x="116646" y="50472"/>
                  </a:lnTo>
                  <a:lnTo>
                    <a:pt x="115597" y="50051"/>
                  </a:lnTo>
                  <a:lnTo>
                    <a:pt x="114557" y="49630"/>
                  </a:lnTo>
                  <a:lnTo>
                    <a:pt x="114557" y="49630"/>
                  </a:lnTo>
                  <a:close/>
                  <a:moveTo>
                    <a:pt x="73714" y="73929"/>
                  </a:moveTo>
                  <a:lnTo>
                    <a:pt x="73714" y="73929"/>
                  </a:lnTo>
                  <a:lnTo>
                    <a:pt x="72252" y="75184"/>
                  </a:lnTo>
                  <a:lnTo>
                    <a:pt x="70782" y="76440"/>
                  </a:lnTo>
                  <a:lnTo>
                    <a:pt x="69114" y="77274"/>
                  </a:lnTo>
                  <a:lnTo>
                    <a:pt x="67222" y="78116"/>
                  </a:lnTo>
                  <a:lnTo>
                    <a:pt x="65554" y="78744"/>
                  </a:lnTo>
                  <a:lnTo>
                    <a:pt x="63662" y="79157"/>
                  </a:lnTo>
                  <a:lnTo>
                    <a:pt x="61779" y="79372"/>
                  </a:lnTo>
                  <a:lnTo>
                    <a:pt x="59896" y="79578"/>
                  </a:lnTo>
                  <a:lnTo>
                    <a:pt x="58013" y="79372"/>
                  </a:lnTo>
                  <a:lnTo>
                    <a:pt x="56130" y="79157"/>
                  </a:lnTo>
                  <a:lnTo>
                    <a:pt x="54453" y="78744"/>
                  </a:lnTo>
                  <a:lnTo>
                    <a:pt x="52570" y="78116"/>
                  </a:lnTo>
                  <a:lnTo>
                    <a:pt x="50894" y="77274"/>
                  </a:lnTo>
                  <a:lnTo>
                    <a:pt x="49217" y="76440"/>
                  </a:lnTo>
                  <a:lnTo>
                    <a:pt x="47540" y="75184"/>
                  </a:lnTo>
                  <a:lnTo>
                    <a:pt x="46079" y="73929"/>
                  </a:lnTo>
                  <a:lnTo>
                    <a:pt x="46079" y="73929"/>
                  </a:lnTo>
                  <a:lnTo>
                    <a:pt x="44815" y="72459"/>
                  </a:lnTo>
                  <a:lnTo>
                    <a:pt x="43559" y="70782"/>
                  </a:lnTo>
                  <a:lnTo>
                    <a:pt x="42725" y="69105"/>
                  </a:lnTo>
                  <a:lnTo>
                    <a:pt x="41883" y="67437"/>
                  </a:lnTo>
                  <a:lnTo>
                    <a:pt x="41255" y="65546"/>
                  </a:lnTo>
                  <a:lnTo>
                    <a:pt x="40842" y="63662"/>
                  </a:lnTo>
                  <a:lnTo>
                    <a:pt x="40421" y="61986"/>
                  </a:lnTo>
                  <a:lnTo>
                    <a:pt x="40421" y="60103"/>
                  </a:lnTo>
                  <a:lnTo>
                    <a:pt x="40421" y="58220"/>
                  </a:lnTo>
                  <a:lnTo>
                    <a:pt x="40842" y="56337"/>
                  </a:lnTo>
                  <a:lnTo>
                    <a:pt x="41255" y="54453"/>
                  </a:lnTo>
                  <a:lnTo>
                    <a:pt x="41883" y="52777"/>
                  </a:lnTo>
                  <a:lnTo>
                    <a:pt x="42725" y="50894"/>
                  </a:lnTo>
                  <a:lnTo>
                    <a:pt x="43559" y="49217"/>
                  </a:lnTo>
                  <a:lnTo>
                    <a:pt x="44815" y="47747"/>
                  </a:lnTo>
                  <a:lnTo>
                    <a:pt x="46079" y="46285"/>
                  </a:lnTo>
                  <a:lnTo>
                    <a:pt x="46079" y="46285"/>
                  </a:lnTo>
                  <a:lnTo>
                    <a:pt x="47540" y="44815"/>
                  </a:lnTo>
                  <a:lnTo>
                    <a:pt x="49217" y="43774"/>
                  </a:lnTo>
                  <a:lnTo>
                    <a:pt x="50894" y="42725"/>
                  </a:lnTo>
                  <a:lnTo>
                    <a:pt x="52570" y="41883"/>
                  </a:lnTo>
                  <a:lnTo>
                    <a:pt x="54453" y="41255"/>
                  </a:lnTo>
                  <a:lnTo>
                    <a:pt x="56130" y="40842"/>
                  </a:lnTo>
                  <a:lnTo>
                    <a:pt x="58013" y="40627"/>
                  </a:lnTo>
                  <a:lnTo>
                    <a:pt x="59896" y="40421"/>
                  </a:lnTo>
                  <a:lnTo>
                    <a:pt x="61779" y="40627"/>
                  </a:lnTo>
                  <a:lnTo>
                    <a:pt x="63662" y="40842"/>
                  </a:lnTo>
                  <a:lnTo>
                    <a:pt x="65554" y="41255"/>
                  </a:lnTo>
                  <a:lnTo>
                    <a:pt x="67222" y="41883"/>
                  </a:lnTo>
                  <a:lnTo>
                    <a:pt x="69114" y="42725"/>
                  </a:lnTo>
                  <a:lnTo>
                    <a:pt x="70782" y="43774"/>
                  </a:lnTo>
                  <a:lnTo>
                    <a:pt x="72252" y="44815"/>
                  </a:lnTo>
                  <a:lnTo>
                    <a:pt x="73714" y="46285"/>
                  </a:lnTo>
                  <a:lnTo>
                    <a:pt x="73714" y="46285"/>
                  </a:lnTo>
                  <a:lnTo>
                    <a:pt x="75184" y="47747"/>
                  </a:lnTo>
                  <a:lnTo>
                    <a:pt x="76233" y="49217"/>
                  </a:lnTo>
                  <a:lnTo>
                    <a:pt x="77274" y="50894"/>
                  </a:lnTo>
                  <a:lnTo>
                    <a:pt x="78116" y="52777"/>
                  </a:lnTo>
                  <a:lnTo>
                    <a:pt x="78744" y="54453"/>
                  </a:lnTo>
                  <a:lnTo>
                    <a:pt x="79165" y="56337"/>
                  </a:lnTo>
                  <a:lnTo>
                    <a:pt x="79372" y="58220"/>
                  </a:lnTo>
                  <a:lnTo>
                    <a:pt x="79372" y="60103"/>
                  </a:lnTo>
                  <a:lnTo>
                    <a:pt x="79372" y="61986"/>
                  </a:lnTo>
                  <a:lnTo>
                    <a:pt x="79165" y="63662"/>
                  </a:lnTo>
                  <a:lnTo>
                    <a:pt x="78744" y="65546"/>
                  </a:lnTo>
                  <a:lnTo>
                    <a:pt x="78116" y="67437"/>
                  </a:lnTo>
                  <a:lnTo>
                    <a:pt x="77274" y="69105"/>
                  </a:lnTo>
                  <a:lnTo>
                    <a:pt x="76233" y="70782"/>
                  </a:lnTo>
                  <a:lnTo>
                    <a:pt x="75184" y="72459"/>
                  </a:lnTo>
                  <a:lnTo>
                    <a:pt x="73714" y="73929"/>
                  </a:lnTo>
                  <a:lnTo>
                    <a:pt x="73714" y="73929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Shape 403">
              <a:extLst>
                <a:ext uri="{FF2B5EF4-FFF2-40B4-BE49-F238E27FC236}">
                  <a16:creationId xmlns="" xmlns:a16="http://schemas.microsoft.com/office/drawing/2014/main" id="{733A6A3F-5ABC-4114-82AC-5909F62D7BC0}"/>
                </a:ext>
              </a:extLst>
            </p:cNvPr>
            <p:cNvSpPr/>
            <p:nvPr/>
          </p:nvSpPr>
          <p:spPr>
            <a:xfrm>
              <a:off x="5566575" y="3193575"/>
              <a:ext cx="198600" cy="198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09678" y="32398"/>
                  </a:moveTo>
                  <a:lnTo>
                    <a:pt x="92754" y="36086"/>
                  </a:lnTo>
                  <a:lnTo>
                    <a:pt x="92754" y="36086"/>
                  </a:lnTo>
                  <a:lnTo>
                    <a:pt x="90910" y="33502"/>
                  </a:lnTo>
                  <a:lnTo>
                    <a:pt x="88704" y="31295"/>
                  </a:lnTo>
                  <a:lnTo>
                    <a:pt x="94597" y="14733"/>
                  </a:lnTo>
                  <a:lnTo>
                    <a:pt x="94597" y="14733"/>
                  </a:lnTo>
                  <a:lnTo>
                    <a:pt x="94960" y="13630"/>
                  </a:lnTo>
                  <a:lnTo>
                    <a:pt x="94960" y="12527"/>
                  </a:lnTo>
                  <a:lnTo>
                    <a:pt x="94597" y="10321"/>
                  </a:lnTo>
                  <a:lnTo>
                    <a:pt x="93116" y="8477"/>
                  </a:lnTo>
                  <a:lnTo>
                    <a:pt x="92391" y="7374"/>
                  </a:lnTo>
                  <a:lnTo>
                    <a:pt x="91650" y="7011"/>
                  </a:lnTo>
                  <a:lnTo>
                    <a:pt x="83913" y="2961"/>
                  </a:lnTo>
                  <a:lnTo>
                    <a:pt x="83913" y="2961"/>
                  </a:lnTo>
                  <a:lnTo>
                    <a:pt x="82810" y="2584"/>
                  </a:lnTo>
                  <a:lnTo>
                    <a:pt x="81707" y="2584"/>
                  </a:lnTo>
                  <a:lnTo>
                    <a:pt x="79501" y="2584"/>
                  </a:lnTo>
                  <a:lnTo>
                    <a:pt x="77295" y="3687"/>
                  </a:lnTo>
                  <a:lnTo>
                    <a:pt x="76554" y="4427"/>
                  </a:lnTo>
                  <a:lnTo>
                    <a:pt x="75829" y="5168"/>
                  </a:lnTo>
                  <a:lnTo>
                    <a:pt x="66248" y="19886"/>
                  </a:lnTo>
                  <a:lnTo>
                    <a:pt x="66248" y="19886"/>
                  </a:lnTo>
                  <a:lnTo>
                    <a:pt x="62939" y="19523"/>
                  </a:lnTo>
                  <a:lnTo>
                    <a:pt x="59992" y="19523"/>
                  </a:lnTo>
                  <a:lnTo>
                    <a:pt x="52633" y="3687"/>
                  </a:lnTo>
                  <a:lnTo>
                    <a:pt x="52633" y="3687"/>
                  </a:lnTo>
                  <a:lnTo>
                    <a:pt x="51907" y="2584"/>
                  </a:lnTo>
                  <a:lnTo>
                    <a:pt x="51167" y="1858"/>
                  </a:lnTo>
                  <a:lnTo>
                    <a:pt x="49323" y="755"/>
                  </a:lnTo>
                  <a:lnTo>
                    <a:pt x="47117" y="15"/>
                  </a:lnTo>
                  <a:lnTo>
                    <a:pt x="46014" y="15"/>
                  </a:lnTo>
                  <a:lnTo>
                    <a:pt x="44911" y="377"/>
                  </a:lnTo>
                  <a:lnTo>
                    <a:pt x="36811" y="2961"/>
                  </a:lnTo>
                  <a:lnTo>
                    <a:pt x="36811" y="2961"/>
                  </a:lnTo>
                  <a:lnTo>
                    <a:pt x="35708" y="3324"/>
                  </a:lnTo>
                  <a:lnTo>
                    <a:pt x="34605" y="4064"/>
                  </a:lnTo>
                  <a:lnTo>
                    <a:pt x="33124" y="5908"/>
                  </a:lnTo>
                  <a:lnTo>
                    <a:pt x="32398" y="8114"/>
                  </a:lnTo>
                  <a:lnTo>
                    <a:pt x="32398" y="9217"/>
                  </a:lnTo>
                  <a:lnTo>
                    <a:pt x="32398" y="10321"/>
                  </a:lnTo>
                  <a:lnTo>
                    <a:pt x="36071" y="27623"/>
                  </a:lnTo>
                  <a:lnTo>
                    <a:pt x="36071" y="27623"/>
                  </a:lnTo>
                  <a:lnTo>
                    <a:pt x="33502" y="29452"/>
                  </a:lnTo>
                  <a:lnTo>
                    <a:pt x="31295" y="31658"/>
                  </a:lnTo>
                  <a:lnTo>
                    <a:pt x="15096" y="25402"/>
                  </a:lnTo>
                  <a:lnTo>
                    <a:pt x="15096" y="25402"/>
                  </a:lnTo>
                  <a:lnTo>
                    <a:pt x="13993" y="25402"/>
                  </a:lnTo>
                  <a:lnTo>
                    <a:pt x="12527" y="25039"/>
                  </a:lnTo>
                  <a:lnTo>
                    <a:pt x="10306" y="25780"/>
                  </a:lnTo>
                  <a:lnTo>
                    <a:pt x="8477" y="26883"/>
                  </a:lnTo>
                  <a:lnTo>
                    <a:pt x="7737" y="27623"/>
                  </a:lnTo>
                  <a:lnTo>
                    <a:pt x="6996" y="28726"/>
                  </a:lnTo>
                  <a:lnTo>
                    <a:pt x="3324" y="36086"/>
                  </a:lnTo>
                  <a:lnTo>
                    <a:pt x="3324" y="36086"/>
                  </a:lnTo>
                  <a:lnTo>
                    <a:pt x="2946" y="37189"/>
                  </a:lnTo>
                  <a:lnTo>
                    <a:pt x="2584" y="38292"/>
                  </a:lnTo>
                  <a:lnTo>
                    <a:pt x="2946" y="40861"/>
                  </a:lnTo>
                  <a:lnTo>
                    <a:pt x="3687" y="42704"/>
                  </a:lnTo>
                  <a:lnTo>
                    <a:pt x="4427" y="43808"/>
                  </a:lnTo>
                  <a:lnTo>
                    <a:pt x="5530" y="44548"/>
                  </a:lnTo>
                  <a:lnTo>
                    <a:pt x="20249" y="54114"/>
                  </a:lnTo>
                  <a:lnTo>
                    <a:pt x="20249" y="54114"/>
                  </a:lnTo>
                  <a:lnTo>
                    <a:pt x="19886" y="57060"/>
                  </a:lnTo>
                  <a:lnTo>
                    <a:pt x="19508" y="60370"/>
                  </a:lnTo>
                  <a:lnTo>
                    <a:pt x="3687" y="67729"/>
                  </a:lnTo>
                  <a:lnTo>
                    <a:pt x="3687" y="67729"/>
                  </a:lnTo>
                  <a:lnTo>
                    <a:pt x="2946" y="68107"/>
                  </a:lnTo>
                  <a:lnTo>
                    <a:pt x="1843" y="68832"/>
                  </a:lnTo>
                  <a:lnTo>
                    <a:pt x="740" y="71038"/>
                  </a:lnTo>
                  <a:lnTo>
                    <a:pt x="0" y="73260"/>
                  </a:lnTo>
                  <a:lnTo>
                    <a:pt x="377" y="74363"/>
                  </a:lnTo>
                  <a:lnTo>
                    <a:pt x="377" y="75466"/>
                  </a:lnTo>
                  <a:lnTo>
                    <a:pt x="3324" y="83566"/>
                  </a:lnTo>
                  <a:lnTo>
                    <a:pt x="3324" y="83566"/>
                  </a:lnTo>
                  <a:lnTo>
                    <a:pt x="3687" y="84291"/>
                  </a:lnTo>
                  <a:lnTo>
                    <a:pt x="4427" y="85394"/>
                  </a:lnTo>
                  <a:lnTo>
                    <a:pt x="5893" y="86875"/>
                  </a:lnTo>
                  <a:lnTo>
                    <a:pt x="8099" y="87601"/>
                  </a:lnTo>
                  <a:lnTo>
                    <a:pt x="9202" y="87601"/>
                  </a:lnTo>
                  <a:lnTo>
                    <a:pt x="10306" y="87601"/>
                  </a:lnTo>
                  <a:lnTo>
                    <a:pt x="27608" y="83928"/>
                  </a:lnTo>
                  <a:lnTo>
                    <a:pt x="27608" y="83928"/>
                  </a:lnTo>
                  <a:lnTo>
                    <a:pt x="29452" y="86497"/>
                  </a:lnTo>
                  <a:lnTo>
                    <a:pt x="31658" y="88704"/>
                  </a:lnTo>
                  <a:lnTo>
                    <a:pt x="25765" y="105266"/>
                  </a:lnTo>
                  <a:lnTo>
                    <a:pt x="25765" y="105266"/>
                  </a:lnTo>
                  <a:lnTo>
                    <a:pt x="25402" y="106384"/>
                  </a:lnTo>
                  <a:lnTo>
                    <a:pt x="25402" y="107487"/>
                  </a:lnTo>
                  <a:lnTo>
                    <a:pt x="25765" y="109693"/>
                  </a:lnTo>
                  <a:lnTo>
                    <a:pt x="26868" y="111522"/>
                  </a:lnTo>
                  <a:lnTo>
                    <a:pt x="27971" y="112262"/>
                  </a:lnTo>
                  <a:lnTo>
                    <a:pt x="28711" y="113003"/>
                  </a:lnTo>
                  <a:lnTo>
                    <a:pt x="36448" y="116675"/>
                  </a:lnTo>
                  <a:lnTo>
                    <a:pt x="36448" y="116675"/>
                  </a:lnTo>
                  <a:lnTo>
                    <a:pt x="37551" y="117415"/>
                  </a:lnTo>
                  <a:lnTo>
                    <a:pt x="38655" y="117415"/>
                  </a:lnTo>
                  <a:lnTo>
                    <a:pt x="40861" y="117415"/>
                  </a:lnTo>
                  <a:lnTo>
                    <a:pt x="43067" y="116312"/>
                  </a:lnTo>
                  <a:lnTo>
                    <a:pt x="43808" y="115572"/>
                  </a:lnTo>
                  <a:lnTo>
                    <a:pt x="44533" y="114846"/>
                  </a:lnTo>
                  <a:lnTo>
                    <a:pt x="54114" y="100113"/>
                  </a:lnTo>
                  <a:lnTo>
                    <a:pt x="54114" y="100113"/>
                  </a:lnTo>
                  <a:lnTo>
                    <a:pt x="57423" y="100491"/>
                  </a:lnTo>
                  <a:lnTo>
                    <a:pt x="60370" y="100491"/>
                  </a:lnTo>
                  <a:lnTo>
                    <a:pt x="67729" y="116312"/>
                  </a:lnTo>
                  <a:lnTo>
                    <a:pt x="67729" y="116312"/>
                  </a:lnTo>
                  <a:lnTo>
                    <a:pt x="68469" y="117415"/>
                  </a:lnTo>
                  <a:lnTo>
                    <a:pt x="69195" y="118156"/>
                  </a:lnTo>
                  <a:lnTo>
                    <a:pt x="71038" y="119259"/>
                  </a:lnTo>
                  <a:lnTo>
                    <a:pt x="73245" y="120000"/>
                  </a:lnTo>
                  <a:lnTo>
                    <a:pt x="74348" y="120000"/>
                  </a:lnTo>
                  <a:lnTo>
                    <a:pt x="75451" y="119622"/>
                  </a:lnTo>
                  <a:lnTo>
                    <a:pt x="83551" y="117053"/>
                  </a:lnTo>
                  <a:lnTo>
                    <a:pt x="83551" y="117053"/>
                  </a:lnTo>
                  <a:lnTo>
                    <a:pt x="84654" y="116675"/>
                  </a:lnTo>
                  <a:lnTo>
                    <a:pt x="85394" y="115950"/>
                  </a:lnTo>
                  <a:lnTo>
                    <a:pt x="86860" y="114106"/>
                  </a:lnTo>
                  <a:lnTo>
                    <a:pt x="87963" y="111900"/>
                  </a:lnTo>
                  <a:lnTo>
                    <a:pt x="87963" y="110797"/>
                  </a:lnTo>
                  <a:lnTo>
                    <a:pt x="87963" y="109693"/>
                  </a:lnTo>
                  <a:lnTo>
                    <a:pt x="84291" y="92391"/>
                  </a:lnTo>
                  <a:lnTo>
                    <a:pt x="84291" y="92391"/>
                  </a:lnTo>
                  <a:lnTo>
                    <a:pt x="86497" y="90547"/>
                  </a:lnTo>
                  <a:lnTo>
                    <a:pt x="89066" y="88341"/>
                  </a:lnTo>
                  <a:lnTo>
                    <a:pt x="105266" y="94597"/>
                  </a:lnTo>
                  <a:lnTo>
                    <a:pt x="105266" y="94597"/>
                  </a:lnTo>
                  <a:lnTo>
                    <a:pt x="106369" y="94597"/>
                  </a:lnTo>
                  <a:lnTo>
                    <a:pt x="107472" y="94975"/>
                  </a:lnTo>
                  <a:lnTo>
                    <a:pt x="109678" y="94234"/>
                  </a:lnTo>
                  <a:lnTo>
                    <a:pt x="111885" y="93131"/>
                  </a:lnTo>
                  <a:lnTo>
                    <a:pt x="112625" y="92391"/>
                  </a:lnTo>
                  <a:lnTo>
                    <a:pt x="113366" y="91288"/>
                  </a:lnTo>
                  <a:lnTo>
                    <a:pt x="117038" y="83566"/>
                  </a:lnTo>
                  <a:lnTo>
                    <a:pt x="117038" y="83566"/>
                  </a:lnTo>
                  <a:lnTo>
                    <a:pt x="117415" y="82825"/>
                  </a:lnTo>
                  <a:lnTo>
                    <a:pt x="117778" y="81344"/>
                  </a:lnTo>
                  <a:lnTo>
                    <a:pt x="117415" y="79138"/>
                  </a:lnTo>
                  <a:lnTo>
                    <a:pt x="116312" y="77295"/>
                  </a:lnTo>
                  <a:lnTo>
                    <a:pt x="115572" y="76191"/>
                  </a:lnTo>
                  <a:lnTo>
                    <a:pt x="114831" y="75466"/>
                  </a:lnTo>
                  <a:lnTo>
                    <a:pt x="100113" y="65885"/>
                  </a:lnTo>
                  <a:lnTo>
                    <a:pt x="100113" y="65885"/>
                  </a:lnTo>
                  <a:lnTo>
                    <a:pt x="100476" y="62954"/>
                  </a:lnTo>
                  <a:lnTo>
                    <a:pt x="100476" y="59629"/>
                  </a:lnTo>
                  <a:lnTo>
                    <a:pt x="116312" y="52270"/>
                  </a:lnTo>
                  <a:lnTo>
                    <a:pt x="116312" y="52270"/>
                  </a:lnTo>
                  <a:lnTo>
                    <a:pt x="117415" y="51907"/>
                  </a:lnTo>
                  <a:lnTo>
                    <a:pt x="118519" y="51167"/>
                  </a:lnTo>
                  <a:lnTo>
                    <a:pt x="119622" y="48961"/>
                  </a:lnTo>
                  <a:lnTo>
                    <a:pt x="119984" y="46754"/>
                  </a:lnTo>
                  <a:lnTo>
                    <a:pt x="119984" y="45651"/>
                  </a:lnTo>
                  <a:lnTo>
                    <a:pt x="119984" y="44548"/>
                  </a:lnTo>
                  <a:lnTo>
                    <a:pt x="117038" y="36448"/>
                  </a:lnTo>
                  <a:lnTo>
                    <a:pt x="117038" y="36448"/>
                  </a:lnTo>
                  <a:lnTo>
                    <a:pt x="116675" y="35345"/>
                  </a:lnTo>
                  <a:lnTo>
                    <a:pt x="115935" y="34605"/>
                  </a:lnTo>
                  <a:lnTo>
                    <a:pt x="114106" y="33139"/>
                  </a:lnTo>
                  <a:lnTo>
                    <a:pt x="112262" y="32398"/>
                  </a:lnTo>
                  <a:lnTo>
                    <a:pt x="111159" y="32398"/>
                  </a:lnTo>
                  <a:lnTo>
                    <a:pt x="109678" y="32398"/>
                  </a:lnTo>
                  <a:lnTo>
                    <a:pt x="109678" y="32398"/>
                  </a:lnTo>
                  <a:close/>
                  <a:moveTo>
                    <a:pt x="82810" y="71416"/>
                  </a:moveTo>
                  <a:lnTo>
                    <a:pt x="82810" y="71416"/>
                  </a:lnTo>
                  <a:lnTo>
                    <a:pt x="81344" y="73622"/>
                  </a:lnTo>
                  <a:lnTo>
                    <a:pt x="79879" y="75466"/>
                  </a:lnTo>
                  <a:lnTo>
                    <a:pt x="78398" y="77672"/>
                  </a:lnTo>
                  <a:lnTo>
                    <a:pt x="76554" y="79138"/>
                  </a:lnTo>
                  <a:lnTo>
                    <a:pt x="74726" y="80619"/>
                  </a:lnTo>
                  <a:lnTo>
                    <a:pt x="72504" y="82085"/>
                  </a:lnTo>
                  <a:lnTo>
                    <a:pt x="70298" y="83188"/>
                  </a:lnTo>
                  <a:lnTo>
                    <a:pt x="68092" y="83928"/>
                  </a:lnTo>
                  <a:lnTo>
                    <a:pt x="65885" y="84669"/>
                  </a:lnTo>
                  <a:lnTo>
                    <a:pt x="63316" y="85032"/>
                  </a:lnTo>
                  <a:lnTo>
                    <a:pt x="61095" y="85394"/>
                  </a:lnTo>
                  <a:lnTo>
                    <a:pt x="58526" y="85032"/>
                  </a:lnTo>
                  <a:lnTo>
                    <a:pt x="55942" y="85032"/>
                  </a:lnTo>
                  <a:lnTo>
                    <a:pt x="53736" y="84291"/>
                  </a:lnTo>
                  <a:lnTo>
                    <a:pt x="51167" y="83566"/>
                  </a:lnTo>
                  <a:lnTo>
                    <a:pt x="48961" y="82448"/>
                  </a:lnTo>
                  <a:lnTo>
                    <a:pt x="48961" y="82448"/>
                  </a:lnTo>
                  <a:lnTo>
                    <a:pt x="46754" y="81344"/>
                  </a:lnTo>
                  <a:lnTo>
                    <a:pt x="44533" y="79879"/>
                  </a:lnTo>
                  <a:lnTo>
                    <a:pt x="42704" y="78035"/>
                  </a:lnTo>
                  <a:lnTo>
                    <a:pt x="40861" y="76569"/>
                  </a:lnTo>
                  <a:lnTo>
                    <a:pt x="39380" y="74363"/>
                  </a:lnTo>
                  <a:lnTo>
                    <a:pt x="38277" y="72519"/>
                  </a:lnTo>
                  <a:lnTo>
                    <a:pt x="37174" y="70313"/>
                  </a:lnTo>
                  <a:lnTo>
                    <a:pt x="36071" y="68107"/>
                  </a:lnTo>
                  <a:lnTo>
                    <a:pt x="35708" y="65523"/>
                  </a:lnTo>
                  <a:lnTo>
                    <a:pt x="34967" y="63316"/>
                  </a:lnTo>
                  <a:lnTo>
                    <a:pt x="34967" y="60748"/>
                  </a:lnTo>
                  <a:lnTo>
                    <a:pt x="34967" y="58526"/>
                  </a:lnTo>
                  <a:lnTo>
                    <a:pt x="35345" y="55957"/>
                  </a:lnTo>
                  <a:lnTo>
                    <a:pt x="35708" y="53373"/>
                  </a:lnTo>
                  <a:lnTo>
                    <a:pt x="36448" y="51167"/>
                  </a:lnTo>
                  <a:lnTo>
                    <a:pt x="37551" y="48598"/>
                  </a:lnTo>
                  <a:lnTo>
                    <a:pt x="37551" y="48598"/>
                  </a:lnTo>
                  <a:lnTo>
                    <a:pt x="39017" y="46392"/>
                  </a:lnTo>
                  <a:lnTo>
                    <a:pt x="40498" y="44548"/>
                  </a:lnTo>
                  <a:lnTo>
                    <a:pt x="41964" y="42342"/>
                  </a:lnTo>
                  <a:lnTo>
                    <a:pt x="43808" y="40861"/>
                  </a:lnTo>
                  <a:lnTo>
                    <a:pt x="45636" y="39395"/>
                  </a:lnTo>
                  <a:lnTo>
                    <a:pt x="47857" y="37914"/>
                  </a:lnTo>
                  <a:lnTo>
                    <a:pt x="50064" y="36811"/>
                  </a:lnTo>
                  <a:lnTo>
                    <a:pt x="52270" y="36086"/>
                  </a:lnTo>
                  <a:lnTo>
                    <a:pt x="54476" y="35345"/>
                  </a:lnTo>
                  <a:lnTo>
                    <a:pt x="57045" y="34982"/>
                  </a:lnTo>
                  <a:lnTo>
                    <a:pt x="59267" y="34605"/>
                  </a:lnTo>
                  <a:lnTo>
                    <a:pt x="61836" y="34982"/>
                  </a:lnTo>
                  <a:lnTo>
                    <a:pt x="64420" y="34982"/>
                  </a:lnTo>
                  <a:lnTo>
                    <a:pt x="66626" y="35708"/>
                  </a:lnTo>
                  <a:lnTo>
                    <a:pt x="69195" y="36448"/>
                  </a:lnTo>
                  <a:lnTo>
                    <a:pt x="71401" y="37551"/>
                  </a:lnTo>
                  <a:lnTo>
                    <a:pt x="71401" y="37551"/>
                  </a:lnTo>
                  <a:lnTo>
                    <a:pt x="73607" y="38655"/>
                  </a:lnTo>
                  <a:lnTo>
                    <a:pt x="75829" y="40136"/>
                  </a:lnTo>
                  <a:lnTo>
                    <a:pt x="77657" y="41964"/>
                  </a:lnTo>
                  <a:lnTo>
                    <a:pt x="79501" y="43445"/>
                  </a:lnTo>
                  <a:lnTo>
                    <a:pt x="80982" y="45651"/>
                  </a:lnTo>
                  <a:lnTo>
                    <a:pt x="82085" y="47495"/>
                  </a:lnTo>
                  <a:lnTo>
                    <a:pt x="83188" y="49701"/>
                  </a:lnTo>
                  <a:lnTo>
                    <a:pt x="84291" y="51907"/>
                  </a:lnTo>
                  <a:lnTo>
                    <a:pt x="84654" y="54476"/>
                  </a:lnTo>
                  <a:lnTo>
                    <a:pt x="85017" y="56698"/>
                  </a:lnTo>
                  <a:lnTo>
                    <a:pt x="85394" y="59267"/>
                  </a:lnTo>
                  <a:lnTo>
                    <a:pt x="85394" y="61473"/>
                  </a:lnTo>
                  <a:lnTo>
                    <a:pt x="85017" y="64057"/>
                  </a:lnTo>
                  <a:lnTo>
                    <a:pt x="84654" y="66626"/>
                  </a:lnTo>
                  <a:lnTo>
                    <a:pt x="83913" y="68832"/>
                  </a:lnTo>
                  <a:lnTo>
                    <a:pt x="82810" y="71416"/>
                  </a:lnTo>
                  <a:lnTo>
                    <a:pt x="82810" y="71416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" name="Shape 405">
            <a:extLst>
              <a:ext uri="{FF2B5EF4-FFF2-40B4-BE49-F238E27FC236}">
                <a16:creationId xmlns="" xmlns:a16="http://schemas.microsoft.com/office/drawing/2014/main" id="{9DEC4D20-E05D-4741-AEC2-3FC8BA9CE13E}"/>
              </a:ext>
            </a:extLst>
          </p:cNvPr>
          <p:cNvGrpSpPr/>
          <p:nvPr/>
        </p:nvGrpSpPr>
        <p:grpSpPr>
          <a:xfrm>
            <a:off x="1391329" y="2409794"/>
            <a:ext cx="316587" cy="306073"/>
            <a:chOff x="1247825" y="5001950"/>
            <a:chExt cx="443400" cy="428675"/>
          </a:xfrm>
        </p:grpSpPr>
        <p:sp>
          <p:nvSpPr>
            <p:cNvPr id="115" name="Shape 406">
              <a:extLst>
                <a:ext uri="{FF2B5EF4-FFF2-40B4-BE49-F238E27FC236}">
                  <a16:creationId xmlns="" xmlns:a16="http://schemas.microsoft.com/office/drawing/2014/main" id="{0194FD9C-9668-464C-96DC-581961674AD7}"/>
                </a:ext>
              </a:extLst>
            </p:cNvPr>
            <p:cNvSpPr/>
            <p:nvPr/>
          </p:nvSpPr>
          <p:spPr>
            <a:xfrm>
              <a:off x="1247825" y="5168175"/>
              <a:ext cx="373800" cy="2217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97717" y="119986"/>
                  </a:moveTo>
                  <a:lnTo>
                    <a:pt x="97717" y="119986"/>
                  </a:lnTo>
                  <a:lnTo>
                    <a:pt x="98896" y="119661"/>
                  </a:lnTo>
                  <a:lnTo>
                    <a:pt x="100068" y="118998"/>
                  </a:lnTo>
                  <a:lnTo>
                    <a:pt x="101039" y="117685"/>
                  </a:lnTo>
                  <a:lnTo>
                    <a:pt x="101632" y="116034"/>
                  </a:lnTo>
                  <a:lnTo>
                    <a:pt x="101632" y="116034"/>
                  </a:lnTo>
                  <a:lnTo>
                    <a:pt x="103975" y="108779"/>
                  </a:lnTo>
                  <a:lnTo>
                    <a:pt x="106904" y="99224"/>
                  </a:lnTo>
                  <a:lnTo>
                    <a:pt x="109833" y="87353"/>
                  </a:lnTo>
                  <a:lnTo>
                    <a:pt x="111398" y="81087"/>
                  </a:lnTo>
                  <a:lnTo>
                    <a:pt x="112962" y="74170"/>
                  </a:lnTo>
                  <a:lnTo>
                    <a:pt x="114335" y="66916"/>
                  </a:lnTo>
                  <a:lnTo>
                    <a:pt x="115699" y="59011"/>
                  </a:lnTo>
                  <a:lnTo>
                    <a:pt x="116870" y="51094"/>
                  </a:lnTo>
                  <a:lnTo>
                    <a:pt x="118042" y="42851"/>
                  </a:lnTo>
                  <a:lnTo>
                    <a:pt x="118828" y="34283"/>
                  </a:lnTo>
                  <a:lnTo>
                    <a:pt x="119414" y="25377"/>
                  </a:lnTo>
                  <a:lnTo>
                    <a:pt x="119807" y="16485"/>
                  </a:lnTo>
                  <a:lnTo>
                    <a:pt x="120000" y="7254"/>
                  </a:lnTo>
                  <a:lnTo>
                    <a:pt x="120000" y="7254"/>
                  </a:lnTo>
                  <a:lnTo>
                    <a:pt x="120000" y="5928"/>
                  </a:lnTo>
                  <a:lnTo>
                    <a:pt x="119606" y="4615"/>
                  </a:lnTo>
                  <a:lnTo>
                    <a:pt x="119213" y="3302"/>
                  </a:lnTo>
                  <a:lnTo>
                    <a:pt x="118828" y="1976"/>
                  </a:lnTo>
                  <a:lnTo>
                    <a:pt x="118042" y="1312"/>
                  </a:lnTo>
                  <a:lnTo>
                    <a:pt x="117263" y="324"/>
                  </a:lnTo>
                  <a:lnTo>
                    <a:pt x="116477" y="0"/>
                  </a:lnTo>
                  <a:lnTo>
                    <a:pt x="115506" y="0"/>
                  </a:lnTo>
                  <a:lnTo>
                    <a:pt x="26784" y="0"/>
                  </a:lnTo>
                  <a:lnTo>
                    <a:pt x="26784" y="0"/>
                  </a:lnTo>
                  <a:lnTo>
                    <a:pt x="25805" y="0"/>
                  </a:lnTo>
                  <a:lnTo>
                    <a:pt x="25019" y="324"/>
                  </a:lnTo>
                  <a:lnTo>
                    <a:pt x="24240" y="1312"/>
                  </a:lnTo>
                  <a:lnTo>
                    <a:pt x="23462" y="1976"/>
                  </a:lnTo>
                  <a:lnTo>
                    <a:pt x="23069" y="3302"/>
                  </a:lnTo>
                  <a:lnTo>
                    <a:pt x="22676" y="4615"/>
                  </a:lnTo>
                  <a:lnTo>
                    <a:pt x="22282" y="5928"/>
                  </a:lnTo>
                  <a:lnTo>
                    <a:pt x="22282" y="7254"/>
                  </a:lnTo>
                  <a:lnTo>
                    <a:pt x="22282" y="7254"/>
                  </a:lnTo>
                  <a:lnTo>
                    <a:pt x="22282" y="9555"/>
                  </a:lnTo>
                  <a:lnTo>
                    <a:pt x="22282" y="9555"/>
                  </a:lnTo>
                  <a:lnTo>
                    <a:pt x="20525" y="8567"/>
                  </a:lnTo>
                  <a:lnTo>
                    <a:pt x="18960" y="7917"/>
                  </a:lnTo>
                  <a:lnTo>
                    <a:pt x="17203" y="7579"/>
                  </a:lnTo>
                  <a:lnTo>
                    <a:pt x="15638" y="7254"/>
                  </a:lnTo>
                  <a:lnTo>
                    <a:pt x="15638" y="7254"/>
                  </a:lnTo>
                  <a:lnTo>
                    <a:pt x="14082" y="7579"/>
                  </a:lnTo>
                  <a:lnTo>
                    <a:pt x="12517" y="7917"/>
                  </a:lnTo>
                  <a:lnTo>
                    <a:pt x="10952" y="8567"/>
                  </a:lnTo>
                  <a:lnTo>
                    <a:pt x="9580" y="9555"/>
                  </a:lnTo>
                  <a:lnTo>
                    <a:pt x="8216" y="10543"/>
                  </a:lnTo>
                  <a:lnTo>
                    <a:pt x="6844" y="11870"/>
                  </a:lnTo>
                  <a:lnTo>
                    <a:pt x="5673" y="13521"/>
                  </a:lnTo>
                  <a:lnTo>
                    <a:pt x="4501" y="15159"/>
                  </a:lnTo>
                  <a:lnTo>
                    <a:pt x="3522" y="16810"/>
                  </a:lnTo>
                  <a:lnTo>
                    <a:pt x="2744" y="19124"/>
                  </a:lnTo>
                  <a:lnTo>
                    <a:pt x="1957" y="21100"/>
                  </a:lnTo>
                  <a:lnTo>
                    <a:pt x="1179" y="23401"/>
                  </a:lnTo>
                  <a:lnTo>
                    <a:pt x="786" y="25716"/>
                  </a:lnTo>
                  <a:lnTo>
                    <a:pt x="401" y="28355"/>
                  </a:lnTo>
                  <a:lnTo>
                    <a:pt x="8" y="30981"/>
                  </a:lnTo>
                  <a:lnTo>
                    <a:pt x="8" y="33620"/>
                  </a:lnTo>
                  <a:lnTo>
                    <a:pt x="8" y="33620"/>
                  </a:lnTo>
                  <a:lnTo>
                    <a:pt x="200" y="38574"/>
                  </a:lnTo>
                  <a:lnTo>
                    <a:pt x="786" y="43189"/>
                  </a:lnTo>
                  <a:lnTo>
                    <a:pt x="1765" y="48129"/>
                  </a:lnTo>
                  <a:lnTo>
                    <a:pt x="2936" y="52406"/>
                  </a:lnTo>
                  <a:lnTo>
                    <a:pt x="4501" y="57022"/>
                  </a:lnTo>
                  <a:lnTo>
                    <a:pt x="6258" y="61312"/>
                  </a:lnTo>
                  <a:lnTo>
                    <a:pt x="8216" y="65265"/>
                  </a:lnTo>
                  <a:lnTo>
                    <a:pt x="10367" y="68892"/>
                  </a:lnTo>
                  <a:lnTo>
                    <a:pt x="12710" y="72194"/>
                  </a:lnTo>
                  <a:lnTo>
                    <a:pt x="15253" y="75483"/>
                  </a:lnTo>
                  <a:lnTo>
                    <a:pt x="17989" y="78123"/>
                  </a:lnTo>
                  <a:lnTo>
                    <a:pt x="20726" y="80437"/>
                  </a:lnTo>
                  <a:lnTo>
                    <a:pt x="23462" y="82413"/>
                  </a:lnTo>
                  <a:lnTo>
                    <a:pt x="26198" y="83726"/>
                  </a:lnTo>
                  <a:lnTo>
                    <a:pt x="28926" y="84714"/>
                  </a:lnTo>
                  <a:lnTo>
                    <a:pt x="31662" y="85053"/>
                  </a:lnTo>
                  <a:lnTo>
                    <a:pt x="31662" y="85053"/>
                  </a:lnTo>
                  <a:lnTo>
                    <a:pt x="32641" y="89668"/>
                  </a:lnTo>
                  <a:lnTo>
                    <a:pt x="33813" y="93945"/>
                  </a:lnTo>
                  <a:lnTo>
                    <a:pt x="36164" y="102512"/>
                  </a:lnTo>
                  <a:lnTo>
                    <a:pt x="38507" y="109767"/>
                  </a:lnTo>
                  <a:lnTo>
                    <a:pt x="40657" y="116034"/>
                  </a:lnTo>
                  <a:lnTo>
                    <a:pt x="40657" y="116034"/>
                  </a:lnTo>
                  <a:lnTo>
                    <a:pt x="41243" y="117685"/>
                  </a:lnTo>
                  <a:lnTo>
                    <a:pt x="42222" y="118998"/>
                  </a:lnTo>
                  <a:lnTo>
                    <a:pt x="43394" y="119661"/>
                  </a:lnTo>
                  <a:lnTo>
                    <a:pt x="44565" y="119986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Shape 407">
              <a:extLst>
                <a:ext uri="{FF2B5EF4-FFF2-40B4-BE49-F238E27FC236}">
                  <a16:creationId xmlns="" xmlns:a16="http://schemas.microsoft.com/office/drawing/2014/main" id="{460DF21F-3F31-4A29-AF1F-7760AFB4B83A}"/>
                </a:ext>
              </a:extLst>
            </p:cNvPr>
            <p:cNvSpPr/>
            <p:nvPr/>
          </p:nvSpPr>
          <p:spPr>
            <a:xfrm>
              <a:off x="1275850" y="5209575"/>
              <a:ext cx="60900" cy="870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28527"/>
                  </a:moveTo>
                  <a:lnTo>
                    <a:pt x="0" y="28527"/>
                  </a:lnTo>
                  <a:lnTo>
                    <a:pt x="0" y="22670"/>
                  </a:lnTo>
                  <a:lnTo>
                    <a:pt x="2413" y="17639"/>
                  </a:lnTo>
                  <a:lnTo>
                    <a:pt x="6009" y="12609"/>
                  </a:lnTo>
                  <a:lnTo>
                    <a:pt x="12019" y="8406"/>
                  </a:lnTo>
                  <a:lnTo>
                    <a:pt x="18029" y="5030"/>
                  </a:lnTo>
                  <a:lnTo>
                    <a:pt x="23990" y="2515"/>
                  </a:lnTo>
                  <a:lnTo>
                    <a:pt x="32413" y="861"/>
                  </a:lnTo>
                  <a:lnTo>
                    <a:pt x="40788" y="0"/>
                  </a:lnTo>
                  <a:lnTo>
                    <a:pt x="40788" y="0"/>
                  </a:lnTo>
                  <a:lnTo>
                    <a:pt x="46798" y="0"/>
                  </a:lnTo>
                  <a:lnTo>
                    <a:pt x="52807" y="861"/>
                  </a:lnTo>
                  <a:lnTo>
                    <a:pt x="66009" y="4203"/>
                  </a:lnTo>
                  <a:lnTo>
                    <a:pt x="76798" y="9233"/>
                  </a:lnTo>
                  <a:lnTo>
                    <a:pt x="86403" y="14263"/>
                  </a:lnTo>
                  <a:lnTo>
                    <a:pt x="86403" y="14263"/>
                  </a:lnTo>
                  <a:lnTo>
                    <a:pt x="88817" y="26873"/>
                  </a:lnTo>
                  <a:lnTo>
                    <a:pt x="92413" y="40275"/>
                  </a:lnTo>
                  <a:lnTo>
                    <a:pt x="100788" y="68802"/>
                  </a:lnTo>
                  <a:lnTo>
                    <a:pt x="111576" y="96503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110394" y="118311"/>
                  </a:lnTo>
                  <a:lnTo>
                    <a:pt x="99605" y="115796"/>
                  </a:lnTo>
                  <a:lnTo>
                    <a:pt x="90000" y="112454"/>
                  </a:lnTo>
                  <a:lnTo>
                    <a:pt x="79211" y="108251"/>
                  </a:lnTo>
                  <a:lnTo>
                    <a:pt x="69605" y="104048"/>
                  </a:lnTo>
                  <a:lnTo>
                    <a:pt x="58817" y="99018"/>
                  </a:lnTo>
                  <a:lnTo>
                    <a:pt x="49211" y="93161"/>
                  </a:lnTo>
                  <a:lnTo>
                    <a:pt x="39605" y="87269"/>
                  </a:lnTo>
                  <a:lnTo>
                    <a:pt x="31231" y="80551"/>
                  </a:lnTo>
                  <a:lnTo>
                    <a:pt x="23990" y="73832"/>
                  </a:lnTo>
                  <a:lnTo>
                    <a:pt x="16798" y="66287"/>
                  </a:lnTo>
                  <a:lnTo>
                    <a:pt x="10788" y="59569"/>
                  </a:lnTo>
                  <a:lnTo>
                    <a:pt x="6009" y="52024"/>
                  </a:lnTo>
                  <a:lnTo>
                    <a:pt x="2413" y="43652"/>
                  </a:lnTo>
                  <a:lnTo>
                    <a:pt x="0" y="36072"/>
                  </a:lnTo>
                  <a:lnTo>
                    <a:pt x="0" y="28527"/>
                  </a:lnTo>
                  <a:lnTo>
                    <a:pt x="0" y="28527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Shape 408">
              <a:extLst>
                <a:ext uri="{FF2B5EF4-FFF2-40B4-BE49-F238E27FC236}">
                  <a16:creationId xmlns="" xmlns:a16="http://schemas.microsoft.com/office/drawing/2014/main" id="{695F0750-E84F-45F6-8188-CB08FEBDF99D}"/>
                </a:ext>
              </a:extLst>
            </p:cNvPr>
            <p:cNvSpPr/>
            <p:nvPr/>
          </p:nvSpPr>
          <p:spPr>
            <a:xfrm>
              <a:off x="1247825" y="5391625"/>
              <a:ext cx="443400" cy="390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2413" y="119923"/>
                  </a:moveTo>
                  <a:lnTo>
                    <a:pt x="7586" y="119923"/>
                  </a:lnTo>
                  <a:lnTo>
                    <a:pt x="7586" y="119923"/>
                  </a:lnTo>
                  <a:lnTo>
                    <a:pt x="6767" y="118076"/>
                  </a:lnTo>
                  <a:lnTo>
                    <a:pt x="5941" y="116153"/>
                  </a:lnTo>
                  <a:lnTo>
                    <a:pt x="5278" y="112461"/>
                  </a:lnTo>
                  <a:lnTo>
                    <a:pt x="4622" y="106846"/>
                  </a:lnTo>
                  <a:lnTo>
                    <a:pt x="3302" y="93692"/>
                  </a:lnTo>
                  <a:lnTo>
                    <a:pt x="2152" y="76846"/>
                  </a:lnTo>
                  <a:lnTo>
                    <a:pt x="1326" y="58076"/>
                  </a:lnTo>
                  <a:lnTo>
                    <a:pt x="663" y="37461"/>
                  </a:lnTo>
                  <a:lnTo>
                    <a:pt x="169" y="18769"/>
                  </a:lnTo>
                  <a:lnTo>
                    <a:pt x="6" y="0"/>
                  </a:lnTo>
                  <a:lnTo>
                    <a:pt x="119993" y="0"/>
                  </a:lnTo>
                  <a:lnTo>
                    <a:pt x="119993" y="0"/>
                  </a:lnTo>
                  <a:lnTo>
                    <a:pt x="119830" y="18769"/>
                  </a:lnTo>
                  <a:lnTo>
                    <a:pt x="119336" y="37461"/>
                  </a:lnTo>
                  <a:lnTo>
                    <a:pt x="118680" y="58076"/>
                  </a:lnTo>
                  <a:lnTo>
                    <a:pt x="117854" y="76846"/>
                  </a:lnTo>
                  <a:lnTo>
                    <a:pt x="116697" y="93692"/>
                  </a:lnTo>
                  <a:lnTo>
                    <a:pt x="115377" y="106846"/>
                  </a:lnTo>
                  <a:lnTo>
                    <a:pt x="114721" y="112461"/>
                  </a:lnTo>
                  <a:lnTo>
                    <a:pt x="114064" y="116153"/>
                  </a:lnTo>
                  <a:lnTo>
                    <a:pt x="113239" y="118076"/>
                  </a:lnTo>
                  <a:lnTo>
                    <a:pt x="112413" y="119923"/>
                  </a:lnTo>
                  <a:lnTo>
                    <a:pt x="112413" y="119923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Shape 409">
              <a:extLst>
                <a:ext uri="{FF2B5EF4-FFF2-40B4-BE49-F238E27FC236}">
                  <a16:creationId xmlns="" xmlns:a16="http://schemas.microsoft.com/office/drawing/2014/main" id="{D217DC81-E79D-4926-947A-DD9FBAA6ED77}"/>
                </a:ext>
              </a:extLst>
            </p:cNvPr>
            <p:cNvSpPr/>
            <p:nvPr/>
          </p:nvSpPr>
          <p:spPr>
            <a:xfrm>
              <a:off x="1454850" y="5001950"/>
              <a:ext cx="17100" cy="114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999" y="0"/>
                  </a:moveTo>
                  <a:lnTo>
                    <a:pt x="119999" y="0"/>
                  </a:lnTo>
                  <a:lnTo>
                    <a:pt x="115607" y="4481"/>
                  </a:lnTo>
                  <a:lnTo>
                    <a:pt x="107174" y="8307"/>
                  </a:lnTo>
                  <a:lnTo>
                    <a:pt x="89956" y="11504"/>
                  </a:lnTo>
                  <a:lnTo>
                    <a:pt x="72913" y="15330"/>
                  </a:lnTo>
                  <a:lnTo>
                    <a:pt x="72913" y="15330"/>
                  </a:lnTo>
                  <a:lnTo>
                    <a:pt x="47262" y="19157"/>
                  </a:lnTo>
                  <a:lnTo>
                    <a:pt x="25827" y="24896"/>
                  </a:lnTo>
                  <a:lnTo>
                    <a:pt x="13001" y="28093"/>
                  </a:lnTo>
                  <a:lnTo>
                    <a:pt x="8609" y="31290"/>
                  </a:lnTo>
                  <a:lnTo>
                    <a:pt x="175" y="35745"/>
                  </a:lnTo>
                  <a:lnTo>
                    <a:pt x="175" y="40227"/>
                  </a:lnTo>
                  <a:lnTo>
                    <a:pt x="175" y="40227"/>
                  </a:lnTo>
                  <a:lnTo>
                    <a:pt x="175" y="44682"/>
                  </a:lnTo>
                  <a:lnTo>
                    <a:pt x="8609" y="48508"/>
                  </a:lnTo>
                  <a:lnTo>
                    <a:pt x="13001" y="52334"/>
                  </a:lnTo>
                  <a:lnTo>
                    <a:pt x="25827" y="54902"/>
                  </a:lnTo>
                  <a:lnTo>
                    <a:pt x="47262" y="60642"/>
                  </a:lnTo>
                  <a:lnTo>
                    <a:pt x="72913" y="65097"/>
                  </a:lnTo>
                  <a:lnTo>
                    <a:pt x="72913" y="65097"/>
                  </a:lnTo>
                  <a:lnTo>
                    <a:pt x="89956" y="68294"/>
                  </a:lnTo>
                  <a:lnTo>
                    <a:pt x="107174" y="71491"/>
                  </a:lnTo>
                  <a:lnTo>
                    <a:pt x="115607" y="75317"/>
                  </a:lnTo>
                  <a:lnTo>
                    <a:pt x="119999" y="79799"/>
                  </a:lnTo>
                  <a:lnTo>
                    <a:pt x="119999" y="79799"/>
                  </a:lnTo>
                  <a:lnTo>
                    <a:pt x="115607" y="84883"/>
                  </a:lnTo>
                  <a:lnTo>
                    <a:pt x="107174" y="88709"/>
                  </a:lnTo>
                  <a:lnTo>
                    <a:pt x="89956" y="91906"/>
                  </a:lnTo>
                  <a:lnTo>
                    <a:pt x="72913" y="95103"/>
                  </a:lnTo>
                  <a:lnTo>
                    <a:pt x="72913" y="95103"/>
                  </a:lnTo>
                  <a:lnTo>
                    <a:pt x="47262" y="99585"/>
                  </a:lnTo>
                  <a:lnTo>
                    <a:pt x="25827" y="104669"/>
                  </a:lnTo>
                  <a:lnTo>
                    <a:pt x="13001" y="107866"/>
                  </a:lnTo>
                  <a:lnTo>
                    <a:pt x="8609" y="111692"/>
                  </a:lnTo>
                  <a:lnTo>
                    <a:pt x="175" y="115518"/>
                  </a:lnTo>
                  <a:lnTo>
                    <a:pt x="175" y="12000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Shape 410">
              <a:extLst>
                <a:ext uri="{FF2B5EF4-FFF2-40B4-BE49-F238E27FC236}">
                  <a16:creationId xmlns="" xmlns:a16="http://schemas.microsoft.com/office/drawing/2014/main" id="{CD9C702E-641F-4231-B20A-524BB45BC9A9}"/>
                </a:ext>
              </a:extLst>
            </p:cNvPr>
            <p:cNvSpPr/>
            <p:nvPr/>
          </p:nvSpPr>
          <p:spPr>
            <a:xfrm>
              <a:off x="1411025" y="5001950"/>
              <a:ext cx="17100" cy="114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824" y="0"/>
                  </a:moveTo>
                  <a:lnTo>
                    <a:pt x="119824" y="0"/>
                  </a:lnTo>
                  <a:lnTo>
                    <a:pt x="115607" y="4481"/>
                  </a:lnTo>
                  <a:lnTo>
                    <a:pt x="106998" y="8307"/>
                  </a:lnTo>
                  <a:lnTo>
                    <a:pt x="94172" y="11504"/>
                  </a:lnTo>
                  <a:lnTo>
                    <a:pt x="72737" y="15330"/>
                  </a:lnTo>
                  <a:lnTo>
                    <a:pt x="72737" y="15330"/>
                  </a:lnTo>
                  <a:lnTo>
                    <a:pt x="47086" y="19157"/>
                  </a:lnTo>
                  <a:lnTo>
                    <a:pt x="25651" y="24896"/>
                  </a:lnTo>
                  <a:lnTo>
                    <a:pt x="17042" y="28093"/>
                  </a:lnTo>
                  <a:lnTo>
                    <a:pt x="8609" y="31290"/>
                  </a:lnTo>
                  <a:lnTo>
                    <a:pt x="4216" y="35745"/>
                  </a:lnTo>
                  <a:lnTo>
                    <a:pt x="0" y="40227"/>
                  </a:lnTo>
                  <a:lnTo>
                    <a:pt x="0" y="40227"/>
                  </a:lnTo>
                  <a:lnTo>
                    <a:pt x="4216" y="44682"/>
                  </a:lnTo>
                  <a:lnTo>
                    <a:pt x="8609" y="48508"/>
                  </a:lnTo>
                  <a:lnTo>
                    <a:pt x="17042" y="52334"/>
                  </a:lnTo>
                  <a:lnTo>
                    <a:pt x="25651" y="54902"/>
                  </a:lnTo>
                  <a:lnTo>
                    <a:pt x="47086" y="60642"/>
                  </a:lnTo>
                  <a:lnTo>
                    <a:pt x="72737" y="65097"/>
                  </a:lnTo>
                  <a:lnTo>
                    <a:pt x="72737" y="65097"/>
                  </a:lnTo>
                  <a:lnTo>
                    <a:pt x="94172" y="68294"/>
                  </a:lnTo>
                  <a:lnTo>
                    <a:pt x="106998" y="71491"/>
                  </a:lnTo>
                  <a:lnTo>
                    <a:pt x="115607" y="75317"/>
                  </a:lnTo>
                  <a:lnTo>
                    <a:pt x="119824" y="79799"/>
                  </a:lnTo>
                  <a:lnTo>
                    <a:pt x="119824" y="79799"/>
                  </a:lnTo>
                  <a:lnTo>
                    <a:pt x="115607" y="84883"/>
                  </a:lnTo>
                  <a:lnTo>
                    <a:pt x="106998" y="88709"/>
                  </a:lnTo>
                  <a:lnTo>
                    <a:pt x="94172" y="91906"/>
                  </a:lnTo>
                  <a:lnTo>
                    <a:pt x="72737" y="95103"/>
                  </a:lnTo>
                  <a:lnTo>
                    <a:pt x="72737" y="95103"/>
                  </a:lnTo>
                  <a:lnTo>
                    <a:pt x="47086" y="99585"/>
                  </a:lnTo>
                  <a:lnTo>
                    <a:pt x="25651" y="104669"/>
                  </a:lnTo>
                  <a:lnTo>
                    <a:pt x="17042" y="107866"/>
                  </a:lnTo>
                  <a:lnTo>
                    <a:pt x="8609" y="111692"/>
                  </a:lnTo>
                  <a:lnTo>
                    <a:pt x="4216" y="115518"/>
                  </a:lnTo>
                  <a:lnTo>
                    <a:pt x="0" y="12000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Shape 411">
              <a:extLst>
                <a:ext uri="{FF2B5EF4-FFF2-40B4-BE49-F238E27FC236}">
                  <a16:creationId xmlns="" xmlns:a16="http://schemas.microsoft.com/office/drawing/2014/main" id="{870A9E03-3964-410E-A8BF-4DE3402FC437}"/>
                </a:ext>
              </a:extLst>
            </p:cNvPr>
            <p:cNvSpPr/>
            <p:nvPr/>
          </p:nvSpPr>
          <p:spPr>
            <a:xfrm>
              <a:off x="1498700" y="5001950"/>
              <a:ext cx="16500" cy="114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20000" y="0"/>
                  </a:moveTo>
                  <a:lnTo>
                    <a:pt x="120000" y="0"/>
                  </a:lnTo>
                  <a:lnTo>
                    <a:pt x="120000" y="4481"/>
                  </a:lnTo>
                  <a:lnTo>
                    <a:pt x="106686" y="8307"/>
                  </a:lnTo>
                  <a:lnTo>
                    <a:pt x="93373" y="11504"/>
                  </a:lnTo>
                  <a:lnTo>
                    <a:pt x="71124" y="15330"/>
                  </a:lnTo>
                  <a:lnTo>
                    <a:pt x="71124" y="15330"/>
                  </a:lnTo>
                  <a:lnTo>
                    <a:pt x="48875" y="19157"/>
                  </a:lnTo>
                  <a:lnTo>
                    <a:pt x="22249" y="24896"/>
                  </a:lnTo>
                  <a:lnTo>
                    <a:pt x="13313" y="28093"/>
                  </a:lnTo>
                  <a:lnTo>
                    <a:pt x="4559" y="31290"/>
                  </a:lnTo>
                  <a:lnTo>
                    <a:pt x="0" y="35745"/>
                  </a:lnTo>
                  <a:lnTo>
                    <a:pt x="0" y="40227"/>
                  </a:lnTo>
                  <a:lnTo>
                    <a:pt x="0" y="40227"/>
                  </a:lnTo>
                  <a:lnTo>
                    <a:pt x="0" y="44682"/>
                  </a:lnTo>
                  <a:lnTo>
                    <a:pt x="4559" y="48508"/>
                  </a:lnTo>
                  <a:lnTo>
                    <a:pt x="13313" y="52334"/>
                  </a:lnTo>
                  <a:lnTo>
                    <a:pt x="22249" y="54902"/>
                  </a:lnTo>
                  <a:lnTo>
                    <a:pt x="48875" y="60642"/>
                  </a:lnTo>
                  <a:lnTo>
                    <a:pt x="71124" y="65097"/>
                  </a:lnTo>
                  <a:lnTo>
                    <a:pt x="71124" y="65097"/>
                  </a:lnTo>
                  <a:lnTo>
                    <a:pt x="93373" y="68294"/>
                  </a:lnTo>
                  <a:lnTo>
                    <a:pt x="106686" y="71491"/>
                  </a:lnTo>
                  <a:lnTo>
                    <a:pt x="120000" y="75317"/>
                  </a:lnTo>
                  <a:lnTo>
                    <a:pt x="120000" y="79799"/>
                  </a:lnTo>
                  <a:lnTo>
                    <a:pt x="120000" y="79799"/>
                  </a:lnTo>
                  <a:lnTo>
                    <a:pt x="120000" y="84883"/>
                  </a:lnTo>
                  <a:lnTo>
                    <a:pt x="106686" y="88709"/>
                  </a:lnTo>
                  <a:lnTo>
                    <a:pt x="93373" y="91906"/>
                  </a:lnTo>
                  <a:lnTo>
                    <a:pt x="71124" y="95103"/>
                  </a:lnTo>
                  <a:lnTo>
                    <a:pt x="71124" y="95103"/>
                  </a:lnTo>
                  <a:lnTo>
                    <a:pt x="48875" y="99585"/>
                  </a:lnTo>
                  <a:lnTo>
                    <a:pt x="22249" y="104669"/>
                  </a:lnTo>
                  <a:lnTo>
                    <a:pt x="13313" y="107866"/>
                  </a:lnTo>
                  <a:lnTo>
                    <a:pt x="4559" y="111692"/>
                  </a:lnTo>
                  <a:lnTo>
                    <a:pt x="0" y="115518"/>
                  </a:lnTo>
                  <a:lnTo>
                    <a:pt x="0" y="12000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Shape 159">
            <a:extLst>
              <a:ext uri="{FF2B5EF4-FFF2-40B4-BE49-F238E27FC236}">
                <a16:creationId xmlns="" xmlns:a16="http://schemas.microsoft.com/office/drawing/2014/main" id="{34A7FE73-395E-4516-A4FA-B62B1CC90C85}"/>
              </a:ext>
            </a:extLst>
          </p:cNvPr>
          <p:cNvSpPr txBox="1">
            <a:spLocks/>
          </p:cNvSpPr>
          <p:nvPr/>
        </p:nvSpPr>
        <p:spPr>
          <a:xfrm>
            <a:off x="446028" y="259822"/>
            <a:ext cx="8424936" cy="11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pt-BR" sz="3200" dirty="0">
                <a:solidFill>
                  <a:schemeClr val="tx1"/>
                </a:solidFill>
                <a:latin typeface="Arial Narrow" pitchFamily="34" charset="0"/>
                <a:cs typeface="Tahoma" pitchFamily="34" charset="0"/>
              </a:rPr>
              <a:t>Diferenciais da Nossa Tecnologia</a:t>
            </a:r>
            <a:endParaRPr lang="en" sz="3200" dirty="0">
              <a:solidFill>
                <a:schemeClr val="tx1"/>
              </a:solidFill>
            </a:endParaRPr>
          </a:p>
        </p:txBody>
      </p:sp>
      <p:sp>
        <p:nvSpPr>
          <p:cNvPr id="123" name="Shape 425">
            <a:extLst>
              <a:ext uri="{FF2B5EF4-FFF2-40B4-BE49-F238E27FC236}">
                <a16:creationId xmlns="" xmlns:a16="http://schemas.microsoft.com/office/drawing/2014/main" id="{7D594B97-0FC5-46ED-A790-B20057C926BD}"/>
              </a:ext>
            </a:extLst>
          </p:cNvPr>
          <p:cNvSpPr/>
          <p:nvPr/>
        </p:nvSpPr>
        <p:spPr>
          <a:xfrm>
            <a:off x="1411419" y="1657898"/>
            <a:ext cx="308720" cy="308720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4" name="Shape 485">
            <a:extLst>
              <a:ext uri="{FF2B5EF4-FFF2-40B4-BE49-F238E27FC236}">
                <a16:creationId xmlns="" xmlns:a16="http://schemas.microsoft.com/office/drawing/2014/main" id="{D06E98FE-244F-40FF-97E6-366CE3DA86AE}"/>
              </a:ext>
            </a:extLst>
          </p:cNvPr>
          <p:cNvSpPr/>
          <p:nvPr/>
        </p:nvSpPr>
        <p:spPr>
          <a:xfrm>
            <a:off x="1426444" y="3977889"/>
            <a:ext cx="293695" cy="309644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250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izabely.correa\Documents\GitHub\Mangata\info\01_mangata_deskt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75" y="-2540819"/>
            <a:ext cx="8323263" cy="1389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 flipH="1">
            <a:off x="403561" y="4640651"/>
            <a:ext cx="8325765" cy="8012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6" y="-2540819"/>
            <a:ext cx="8304999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tângulo 17"/>
          <p:cNvSpPr/>
          <p:nvPr/>
        </p:nvSpPr>
        <p:spPr>
          <a:xfrm>
            <a:off x="403562" y="-2008626"/>
            <a:ext cx="2584262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hape 133"/>
          <p:cNvSpPr txBox="1">
            <a:spLocks noGrp="1"/>
          </p:cNvSpPr>
          <p:nvPr>
            <p:ph type="ctrTitle"/>
          </p:nvPr>
        </p:nvSpPr>
        <p:spPr>
          <a:xfrm>
            <a:off x="566109" y="-2036762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DIFERENCIAL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404559" y="-1183131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Sem </a:t>
            </a:r>
            <a:r>
              <a:rPr lang="pt-BR" sz="2400" dirty="0" err="1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IDEs</a:t>
            </a:r>
            <a:endParaRPr lang="pt-BR" sz="1050" dirty="0"/>
          </a:p>
        </p:txBody>
      </p:sp>
      <p:sp>
        <p:nvSpPr>
          <p:cNvPr id="24" name="Retângulo 23"/>
          <p:cNvSpPr/>
          <p:nvPr/>
        </p:nvSpPr>
        <p:spPr>
          <a:xfrm>
            <a:off x="404557" y="-553720"/>
            <a:ext cx="4135719" cy="14112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No nosso processo de migração não são embutidas </a:t>
            </a:r>
            <a:r>
              <a:rPr lang="pt-BR" sz="1600" dirty="0" err="1">
                <a:solidFill>
                  <a:schemeClr val="tx1"/>
                </a:solidFill>
              </a:rPr>
              <a:t>IDEs</a:t>
            </a:r>
            <a:r>
              <a:rPr lang="pt-BR" sz="1600" dirty="0">
                <a:solidFill>
                  <a:schemeClr val="tx1"/>
                </a:solidFill>
              </a:rPr>
              <a:t>, frameworks ou bibliotecas no código gerado, o que não cria dependência na sustentação pós conversão;</a:t>
            </a: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334" y="6676347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2" y="993134"/>
            <a:ext cx="8275602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Retângulo 29"/>
          <p:cNvSpPr/>
          <p:nvPr/>
        </p:nvSpPr>
        <p:spPr>
          <a:xfrm>
            <a:off x="4612746" y="970519"/>
            <a:ext cx="4135718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MDA e Compiladores</a:t>
            </a:r>
            <a:endParaRPr lang="pt-BR" sz="1050" dirty="0"/>
          </a:p>
        </p:txBody>
      </p:sp>
      <p:sp>
        <p:nvSpPr>
          <p:cNvPr id="31" name="Retângulo 30"/>
          <p:cNvSpPr/>
          <p:nvPr/>
        </p:nvSpPr>
        <p:spPr>
          <a:xfrm>
            <a:off x="4612744" y="1676610"/>
            <a:ext cx="4135719" cy="19300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Utiliza conceitos de MDA e compiladores sobre </a:t>
            </a:r>
            <a:r>
              <a:rPr lang="pt-BR" sz="1600" dirty="0">
                <a:solidFill>
                  <a:schemeClr val="tx1"/>
                </a:solidFill>
              </a:rPr>
              <a:t>o código COBOL são realizadas análises léxica, sintática e semântica para a criação de um modelo, que posteriormente é utilizado para a geração do código na linguagem alvo (PL/SQL e Java).</a:t>
            </a:r>
          </a:p>
        </p:txBody>
      </p:sp>
      <p:grpSp>
        <p:nvGrpSpPr>
          <p:cNvPr id="20" name="Grupo 19"/>
          <p:cNvGrpSpPr/>
          <p:nvPr/>
        </p:nvGrpSpPr>
        <p:grpSpPr>
          <a:xfrm>
            <a:off x="590352" y="1111133"/>
            <a:ext cx="3929281" cy="1478468"/>
            <a:chOff x="550150" y="1349048"/>
            <a:chExt cx="3929281" cy="1784042"/>
          </a:xfrm>
        </p:grpSpPr>
        <p:sp>
          <p:nvSpPr>
            <p:cNvPr id="10" name="Retângulo 9"/>
            <p:cNvSpPr/>
            <p:nvPr/>
          </p:nvSpPr>
          <p:spPr>
            <a:xfrm>
              <a:off x="550150" y="1907507"/>
              <a:ext cx="3929281" cy="12255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0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DE </a:t>
              </a:r>
              <a:r>
                <a:rPr lang="pt-BR" sz="48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0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MDA </a:t>
              </a:r>
              <a:r>
                <a:rPr lang="pt-BR" sz="54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0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</a:t>
              </a:r>
              <a:endParaRPr lang="en" sz="4400" spc="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579118" y="1349048"/>
              <a:ext cx="3743332" cy="9284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44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UTILIZA CONCEITOS</a:t>
              </a:r>
              <a:endParaRPr lang="pt-BR" sz="4400" spc="-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41" name="Retângulo 40"/>
          <p:cNvSpPr/>
          <p:nvPr/>
        </p:nvSpPr>
        <p:spPr>
          <a:xfrm>
            <a:off x="398516" y="3703802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Geração de código nativo</a:t>
            </a:r>
            <a:endParaRPr lang="pt-BR" sz="1050" dirty="0"/>
          </a:p>
        </p:txBody>
      </p:sp>
      <p:sp>
        <p:nvSpPr>
          <p:cNvPr id="42" name="Retângulo 41"/>
          <p:cNvSpPr/>
          <p:nvPr/>
        </p:nvSpPr>
        <p:spPr>
          <a:xfrm>
            <a:off x="398514" y="4351874"/>
            <a:ext cx="4135719" cy="18030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Geração em código nativo da baixa plataforma, sem “emulação”.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Através </a:t>
            </a:r>
            <a:r>
              <a:rPr lang="pt-BR" sz="1600" dirty="0">
                <a:solidFill>
                  <a:schemeClr val="tx1"/>
                </a:solidFill>
              </a:rPr>
              <a:t>de comandos COBOL (JOBOL), o que traz como vantagens maior performance e maior facilidade de manutenção do código convertido.</a:t>
            </a:r>
          </a:p>
        </p:txBody>
      </p:sp>
      <p:sp>
        <p:nvSpPr>
          <p:cNvPr id="44" name="Retângulo 43"/>
          <p:cNvSpPr/>
          <p:nvPr/>
        </p:nvSpPr>
        <p:spPr>
          <a:xfrm>
            <a:off x="4552890" y="4960788"/>
            <a:ext cx="4168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54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SEM EMULAÇÃO</a:t>
            </a:r>
            <a:endParaRPr lang="pt-BR" sz="40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4604719" y="6253354"/>
            <a:ext cx="4135718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Curva de Aprendizagem Menor</a:t>
            </a:r>
            <a:endParaRPr lang="pt-BR" sz="1050" dirty="0"/>
          </a:p>
        </p:txBody>
      </p:sp>
      <p:sp>
        <p:nvSpPr>
          <p:cNvPr id="23" name="Retângulo 22"/>
          <p:cNvSpPr/>
          <p:nvPr/>
        </p:nvSpPr>
        <p:spPr>
          <a:xfrm>
            <a:off x="4604717" y="6954773"/>
            <a:ext cx="4135719" cy="15216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A conversão para PL/SQL torna menor a curva de aprendizado para os desenvolvedores </a:t>
            </a:r>
            <a:r>
              <a:rPr lang="pt-BR" sz="1600" dirty="0" err="1" smtClean="0">
                <a:solidFill>
                  <a:schemeClr val="tx1"/>
                </a:solidFill>
              </a:rPr>
              <a:t>Cobol</a:t>
            </a:r>
            <a:r>
              <a:rPr lang="pt-BR" sz="1600" dirty="0" smtClean="0">
                <a:solidFill>
                  <a:schemeClr val="tx1"/>
                </a:solidFill>
              </a:rPr>
              <a:t>. Permitindo </a:t>
            </a:r>
            <a:r>
              <a:rPr lang="pt-BR" sz="1600" dirty="0">
                <a:solidFill>
                  <a:schemeClr val="tx1"/>
                </a:solidFill>
              </a:rPr>
              <a:t>manter a equipe de desenvolvimento atual após a migração de plataforma.</a:t>
            </a:r>
          </a:p>
        </p:txBody>
      </p:sp>
      <p:sp>
        <p:nvSpPr>
          <p:cNvPr id="4" name="Retângulo 3"/>
          <p:cNvSpPr/>
          <p:nvPr/>
        </p:nvSpPr>
        <p:spPr>
          <a:xfrm>
            <a:off x="4572000" y="4148375"/>
            <a:ext cx="41743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54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CÓDIGO NATIVO</a:t>
            </a:r>
            <a:endParaRPr lang="pt-BR" sz="54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grpSp>
        <p:nvGrpSpPr>
          <p:cNvPr id="27" name="Grupo 26"/>
          <p:cNvGrpSpPr/>
          <p:nvPr/>
        </p:nvGrpSpPr>
        <p:grpSpPr>
          <a:xfrm>
            <a:off x="4724400" y="-1100658"/>
            <a:ext cx="4054315" cy="1851882"/>
            <a:chOff x="603930" y="1250227"/>
            <a:chExt cx="4054315" cy="2234634"/>
          </a:xfrm>
        </p:grpSpPr>
        <p:sp>
          <p:nvSpPr>
            <p:cNvPr id="28" name="Retângulo 27"/>
            <p:cNvSpPr/>
            <p:nvPr/>
          </p:nvSpPr>
          <p:spPr>
            <a:xfrm>
              <a:off x="603930" y="2482111"/>
              <a:ext cx="3924472" cy="10027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48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EMBUTIDAS IDES</a:t>
              </a:r>
              <a:endParaRPr lang="en" sz="36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603930" y="1250227"/>
              <a:ext cx="4054315" cy="14484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72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NÃO  SÃO</a:t>
              </a:r>
              <a:endParaRPr lang="pt-BR" sz="7200" spc="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7" name="Retângulo 6"/>
          <p:cNvSpPr/>
          <p:nvPr/>
        </p:nvSpPr>
        <p:spPr>
          <a:xfrm>
            <a:off x="623567" y="2341531"/>
            <a:ext cx="392126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7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COMPILADORES</a:t>
            </a:r>
            <a:endParaRPr lang="en" sz="47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384190" y="7432431"/>
            <a:ext cx="4168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54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APRENDIZAGEM</a:t>
            </a:r>
            <a:endParaRPr lang="pt-BR" sz="40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4" name="Retângulo 33"/>
          <p:cNvSpPr/>
          <p:nvPr/>
        </p:nvSpPr>
        <p:spPr>
          <a:xfrm>
            <a:off x="453933" y="6388174"/>
            <a:ext cx="41743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8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F  </a:t>
            </a:r>
            <a:r>
              <a:rPr lang="pt-BR" sz="66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8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Á</a:t>
            </a:r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8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 C</a:t>
            </a:r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8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 I</a:t>
            </a:r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8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 L</a:t>
            </a:r>
            <a:endParaRPr lang="pt-BR" sz="80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848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79" y="-1865588"/>
            <a:ext cx="7315200" cy="1459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27679" y="-1820739"/>
            <a:ext cx="7288642" cy="4427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 flipH="1">
            <a:off x="922252" y="5884118"/>
            <a:ext cx="7332303" cy="7041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Shape 133"/>
          <p:cNvSpPr txBox="1">
            <a:spLocks/>
          </p:cNvSpPr>
          <p:nvPr/>
        </p:nvSpPr>
        <p:spPr>
          <a:xfrm>
            <a:off x="1089215" y="-1532706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MANGATA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945386" y="-1288546"/>
            <a:ext cx="254649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hape 133"/>
          <p:cNvSpPr txBox="1">
            <a:spLocks noGrp="1"/>
          </p:cNvSpPr>
          <p:nvPr>
            <p:ph type="ctrTitle"/>
          </p:nvPr>
        </p:nvSpPr>
        <p:spPr>
          <a:xfrm>
            <a:off x="1107933" y="-1316682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DIFERENCIAL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19651" y="2607171"/>
            <a:ext cx="7288642" cy="4383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Retângulo 30"/>
          <p:cNvSpPr/>
          <p:nvPr/>
        </p:nvSpPr>
        <p:spPr>
          <a:xfrm>
            <a:off x="922254" y="-300931"/>
            <a:ext cx="3553121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Sem </a:t>
            </a:r>
            <a:r>
              <a:rPr lang="pt-BR" sz="2400" dirty="0" err="1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IDEs</a:t>
            </a:r>
            <a:endParaRPr lang="pt-BR" sz="1050" dirty="0"/>
          </a:p>
        </p:txBody>
      </p:sp>
      <p:sp>
        <p:nvSpPr>
          <p:cNvPr id="32" name="Retângulo 31"/>
          <p:cNvSpPr/>
          <p:nvPr/>
        </p:nvSpPr>
        <p:spPr>
          <a:xfrm>
            <a:off x="922253" y="328480"/>
            <a:ext cx="3553122" cy="14112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No nosso processo de migração não são embutidas </a:t>
            </a:r>
            <a:r>
              <a:rPr lang="pt-BR" sz="1600" dirty="0" err="1">
                <a:solidFill>
                  <a:schemeClr val="tx1"/>
                </a:solidFill>
              </a:rPr>
              <a:t>IDEs</a:t>
            </a:r>
            <a:r>
              <a:rPr lang="pt-BR" sz="1600" dirty="0">
                <a:solidFill>
                  <a:schemeClr val="tx1"/>
                </a:solidFill>
              </a:rPr>
              <a:t>, frameworks ou bibliotecas no código gerado, o que não cria dependência na sustentação pós conversão;</a:t>
            </a:r>
          </a:p>
        </p:txBody>
      </p:sp>
      <p:pic>
        <p:nvPicPr>
          <p:cNvPr id="49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7101979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tângulo 50"/>
          <p:cNvSpPr/>
          <p:nvPr/>
        </p:nvSpPr>
        <p:spPr>
          <a:xfrm>
            <a:off x="4561392" y="1854032"/>
            <a:ext cx="3682389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MDA e Compiladores</a:t>
            </a:r>
            <a:endParaRPr lang="pt-BR" sz="1050" dirty="0"/>
          </a:p>
        </p:txBody>
      </p:sp>
      <p:sp>
        <p:nvSpPr>
          <p:cNvPr id="52" name="Retângulo 51"/>
          <p:cNvSpPr/>
          <p:nvPr/>
        </p:nvSpPr>
        <p:spPr>
          <a:xfrm>
            <a:off x="4561391" y="2560123"/>
            <a:ext cx="3682390" cy="19300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Utiliza conceitos de MDA e compiladores sobre </a:t>
            </a:r>
            <a:r>
              <a:rPr lang="pt-BR" sz="1600" dirty="0">
                <a:solidFill>
                  <a:schemeClr val="tx1"/>
                </a:solidFill>
              </a:rPr>
              <a:t>o código COBOL são realizadas análises léxica, sintática e semântica para a criação de um modelo, que posteriormente é utilizado para a geração do código na linguagem alvo (PL/SQL e Java).</a:t>
            </a:r>
          </a:p>
        </p:txBody>
      </p:sp>
      <p:grpSp>
        <p:nvGrpSpPr>
          <p:cNvPr id="53" name="Grupo 52"/>
          <p:cNvGrpSpPr/>
          <p:nvPr/>
        </p:nvGrpSpPr>
        <p:grpSpPr>
          <a:xfrm>
            <a:off x="921363" y="1923678"/>
            <a:ext cx="3759362" cy="1612052"/>
            <a:chOff x="550150" y="1104901"/>
            <a:chExt cx="3759362" cy="1945236"/>
          </a:xfrm>
        </p:grpSpPr>
        <p:sp>
          <p:nvSpPr>
            <p:cNvPr id="54" name="Retângulo 53"/>
            <p:cNvSpPr/>
            <p:nvPr/>
          </p:nvSpPr>
          <p:spPr>
            <a:xfrm>
              <a:off x="550150" y="1713137"/>
              <a:ext cx="3759362" cy="13370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6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DE MDA</a:t>
              </a:r>
              <a:r>
                <a:rPr lang="pt-BR" sz="60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</a:t>
              </a:r>
              <a:endParaRPr lang="en" sz="4800" spc="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55" name="Retângulo 54"/>
            <p:cNvSpPr/>
            <p:nvPr/>
          </p:nvSpPr>
          <p:spPr>
            <a:xfrm>
              <a:off x="579118" y="1104901"/>
              <a:ext cx="3591048" cy="9284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38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UTILIZA</a:t>
              </a:r>
              <a:r>
                <a:rPr lang="pt-BR" sz="44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 </a:t>
              </a:r>
              <a:r>
                <a:rPr lang="pt-BR" sz="38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CONCEITOS</a:t>
              </a:r>
              <a:endParaRPr lang="pt-BR" sz="38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56" name="Retângulo 55"/>
          <p:cNvSpPr/>
          <p:nvPr/>
        </p:nvSpPr>
        <p:spPr>
          <a:xfrm>
            <a:off x="916000" y="4586180"/>
            <a:ext cx="3583993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Geração de código nativo</a:t>
            </a:r>
            <a:endParaRPr lang="pt-BR" sz="1050" dirty="0"/>
          </a:p>
        </p:txBody>
      </p:sp>
      <p:sp>
        <p:nvSpPr>
          <p:cNvPr id="57" name="Retângulo 56"/>
          <p:cNvSpPr/>
          <p:nvPr/>
        </p:nvSpPr>
        <p:spPr>
          <a:xfrm>
            <a:off x="915999" y="5234252"/>
            <a:ext cx="3583994" cy="18030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Geração em código nativo da baixa plataforma, sem “emulação”.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Através </a:t>
            </a:r>
            <a:r>
              <a:rPr lang="pt-BR" sz="1600" dirty="0">
                <a:solidFill>
                  <a:schemeClr val="tx1"/>
                </a:solidFill>
              </a:rPr>
              <a:t>de comandos COBOL (JOBOL), o que traz como vantagens maior performance e maior facilidade de manutenção do código convertido.</a:t>
            </a:r>
          </a:p>
        </p:txBody>
      </p:sp>
      <p:sp>
        <p:nvSpPr>
          <p:cNvPr id="58" name="Retângulo 57"/>
          <p:cNvSpPr/>
          <p:nvPr/>
        </p:nvSpPr>
        <p:spPr>
          <a:xfrm>
            <a:off x="4485869" y="5799043"/>
            <a:ext cx="3741792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51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SEM EMULAÇÃO</a:t>
            </a:r>
            <a:endParaRPr lang="pt-BR" sz="5100" spc="-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4561393" y="7143550"/>
            <a:ext cx="3676946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Curva de Aprendizagem</a:t>
            </a:r>
            <a:endParaRPr lang="pt-BR" sz="1050" dirty="0"/>
          </a:p>
        </p:txBody>
      </p:sp>
      <p:sp>
        <p:nvSpPr>
          <p:cNvPr id="60" name="Retângulo 59"/>
          <p:cNvSpPr/>
          <p:nvPr/>
        </p:nvSpPr>
        <p:spPr>
          <a:xfrm>
            <a:off x="4561391" y="7844969"/>
            <a:ext cx="3676947" cy="15216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A conversão para PL/SQL torna menor a curva de aprendizado para os desenvolvedores </a:t>
            </a:r>
            <a:r>
              <a:rPr lang="pt-BR" sz="1600" dirty="0" err="1" smtClean="0">
                <a:solidFill>
                  <a:schemeClr val="tx1"/>
                </a:solidFill>
              </a:rPr>
              <a:t>Cobol</a:t>
            </a:r>
            <a:r>
              <a:rPr lang="pt-BR" sz="1600" dirty="0" smtClean="0">
                <a:solidFill>
                  <a:schemeClr val="tx1"/>
                </a:solidFill>
              </a:rPr>
              <a:t>. Permitindo </a:t>
            </a:r>
            <a:r>
              <a:rPr lang="pt-BR" sz="1600" dirty="0">
                <a:solidFill>
                  <a:schemeClr val="tx1"/>
                </a:solidFill>
              </a:rPr>
              <a:t>manter a equipe de desenvolvimento atual após a migração de plataforma.</a:t>
            </a:r>
          </a:p>
        </p:txBody>
      </p:sp>
      <p:sp>
        <p:nvSpPr>
          <p:cNvPr id="61" name="Retângulo 60"/>
          <p:cNvSpPr/>
          <p:nvPr/>
        </p:nvSpPr>
        <p:spPr>
          <a:xfrm>
            <a:off x="4550229" y="4986630"/>
            <a:ext cx="3754848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51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CÓDIGO NATIVO</a:t>
            </a:r>
            <a:endParaRPr lang="pt-BR" sz="5100" spc="-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grpSp>
        <p:nvGrpSpPr>
          <p:cNvPr id="62" name="Grupo 61"/>
          <p:cNvGrpSpPr/>
          <p:nvPr/>
        </p:nvGrpSpPr>
        <p:grpSpPr>
          <a:xfrm>
            <a:off x="4499992" y="-151490"/>
            <a:ext cx="3813865" cy="1790326"/>
            <a:chOff x="603930" y="1250227"/>
            <a:chExt cx="3813865" cy="2160355"/>
          </a:xfrm>
        </p:grpSpPr>
        <p:sp>
          <p:nvSpPr>
            <p:cNvPr id="63" name="Retângulo 62"/>
            <p:cNvSpPr/>
            <p:nvPr/>
          </p:nvSpPr>
          <p:spPr>
            <a:xfrm>
              <a:off x="603930" y="2482111"/>
              <a:ext cx="3746538" cy="9284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44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EMBUTIDAS  </a:t>
              </a:r>
              <a:r>
                <a:rPr lang="pt-BR" sz="24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44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IDES</a:t>
              </a:r>
              <a:endParaRPr lang="en" sz="32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603930" y="1250227"/>
              <a:ext cx="3813865" cy="14484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72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NÃO SÃO</a:t>
              </a:r>
              <a:endParaRPr lang="pt-BR" sz="7200" spc="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65" name="Retângulo 64"/>
          <p:cNvSpPr/>
          <p:nvPr/>
        </p:nvSpPr>
        <p:spPr>
          <a:xfrm>
            <a:off x="954578" y="3356405"/>
            <a:ext cx="3687228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5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COMPILADORES</a:t>
            </a:r>
            <a:endParaRPr lang="en" sz="45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947897" y="8327881"/>
            <a:ext cx="41688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48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APRENDIZAGEM</a:t>
            </a:r>
            <a:endParaRPr lang="pt-BR" sz="36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7" name="Retângulo 66"/>
          <p:cNvSpPr/>
          <p:nvPr/>
        </p:nvSpPr>
        <p:spPr>
          <a:xfrm>
            <a:off x="954578" y="7283624"/>
            <a:ext cx="41743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8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F  Á  C  I  L</a:t>
            </a:r>
            <a:endParaRPr lang="pt-BR" sz="80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753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izabely.correa\Documents\GitHub\Mangata\info\01_mangata_mobi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-7077322"/>
            <a:ext cx="4572000" cy="2001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741302" y="9115823"/>
            <a:ext cx="4572001" cy="4401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89" y="-7077322"/>
            <a:ext cx="4592545" cy="8175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746238" y="-6717282"/>
            <a:ext cx="2601626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908786" y="-6745418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DIFERENCIAL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6" y="1059582"/>
            <a:ext cx="4568273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Retângulo 26"/>
          <p:cNvSpPr/>
          <p:nvPr/>
        </p:nvSpPr>
        <p:spPr>
          <a:xfrm>
            <a:off x="-8762699" y="-2124520"/>
            <a:ext cx="254649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hape 133"/>
          <p:cNvSpPr txBox="1">
            <a:spLocks noGrp="1"/>
          </p:cNvSpPr>
          <p:nvPr>
            <p:ph type="ctrTitle"/>
          </p:nvPr>
        </p:nvSpPr>
        <p:spPr>
          <a:xfrm>
            <a:off x="-8600152" y="-2152656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DIFERENCIAL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747237" y="-5990172"/>
            <a:ext cx="3968776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Sem </a:t>
            </a:r>
            <a:r>
              <a:rPr lang="pt-BR" sz="2400" dirty="0" err="1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IDEs</a:t>
            </a:r>
            <a:endParaRPr lang="pt-BR" sz="1050" dirty="0"/>
          </a:p>
        </p:txBody>
      </p:sp>
      <p:sp>
        <p:nvSpPr>
          <p:cNvPr id="31" name="Retângulo 30"/>
          <p:cNvSpPr/>
          <p:nvPr/>
        </p:nvSpPr>
        <p:spPr>
          <a:xfrm>
            <a:off x="747235" y="-5360761"/>
            <a:ext cx="3968777" cy="14112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No nosso processo de migração não são embutidas </a:t>
            </a:r>
            <a:r>
              <a:rPr lang="pt-BR" sz="1600" dirty="0" err="1">
                <a:solidFill>
                  <a:schemeClr val="tx1"/>
                </a:solidFill>
              </a:rPr>
              <a:t>IDEs</a:t>
            </a:r>
            <a:r>
              <a:rPr lang="pt-BR" sz="1600" dirty="0">
                <a:solidFill>
                  <a:schemeClr val="tx1"/>
                </a:solidFill>
              </a:rPr>
              <a:t>, frameworks ou bibliotecas no código gerado, o que não cria dependência na sustentação pós conversão;</a:t>
            </a:r>
          </a:p>
        </p:txBody>
      </p:sp>
      <p:pic>
        <p:nvPicPr>
          <p:cNvPr id="32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86" y="9500878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tângulo 32"/>
          <p:cNvSpPr/>
          <p:nvPr/>
        </p:nvSpPr>
        <p:spPr>
          <a:xfrm>
            <a:off x="1342528" y="-2008600"/>
            <a:ext cx="3984127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MDA e Compiladores</a:t>
            </a:r>
            <a:endParaRPr lang="pt-BR" sz="1050" dirty="0"/>
          </a:p>
        </p:txBody>
      </p:sp>
      <p:sp>
        <p:nvSpPr>
          <p:cNvPr id="34" name="Retângulo 33"/>
          <p:cNvSpPr/>
          <p:nvPr/>
        </p:nvSpPr>
        <p:spPr>
          <a:xfrm>
            <a:off x="1342527" y="-1302509"/>
            <a:ext cx="3984128" cy="19300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Utiliza conceitos de MDA e compiladores sobre </a:t>
            </a:r>
            <a:r>
              <a:rPr lang="pt-BR" sz="1600" dirty="0">
                <a:solidFill>
                  <a:schemeClr val="tx1"/>
                </a:solidFill>
              </a:rPr>
              <a:t>o código COBOL são realizadas análises léxica, sintática e semântica para a criação de um modelo, que posteriormente é utilizado para a geração do código na linguagem alvo (PL/SQL e Java).</a:t>
            </a:r>
          </a:p>
        </p:txBody>
      </p:sp>
      <p:grpSp>
        <p:nvGrpSpPr>
          <p:cNvPr id="35" name="Grupo 34"/>
          <p:cNvGrpSpPr/>
          <p:nvPr/>
        </p:nvGrpSpPr>
        <p:grpSpPr>
          <a:xfrm>
            <a:off x="1215006" y="721491"/>
            <a:ext cx="3719288" cy="1612052"/>
            <a:chOff x="550150" y="1104901"/>
            <a:chExt cx="3719288" cy="1945236"/>
          </a:xfrm>
        </p:grpSpPr>
        <p:sp>
          <p:nvSpPr>
            <p:cNvPr id="36" name="Retângulo 35"/>
            <p:cNvSpPr/>
            <p:nvPr/>
          </p:nvSpPr>
          <p:spPr>
            <a:xfrm>
              <a:off x="550150" y="1713137"/>
              <a:ext cx="3719288" cy="13370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6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DE </a:t>
              </a:r>
              <a:r>
                <a:rPr lang="pt-BR" sz="24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MDA</a:t>
              </a:r>
              <a:r>
                <a:rPr lang="pt-BR" sz="36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0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</a:t>
              </a:r>
              <a:endParaRPr lang="en" sz="4800" spc="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579118" y="1104901"/>
              <a:ext cx="3591048" cy="9284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38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UTILIZA</a:t>
              </a:r>
              <a:r>
                <a:rPr lang="pt-BR" sz="44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 </a:t>
              </a:r>
              <a:r>
                <a:rPr lang="pt-BR" sz="38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CONCEITOS</a:t>
              </a:r>
              <a:endParaRPr lang="pt-BR" sz="38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8" name="Retângulo 37"/>
          <p:cNvSpPr/>
          <p:nvPr/>
        </p:nvSpPr>
        <p:spPr>
          <a:xfrm>
            <a:off x="741303" y="2921814"/>
            <a:ext cx="3974709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Geração de código nativo</a:t>
            </a:r>
            <a:endParaRPr lang="pt-BR" sz="1050" dirty="0"/>
          </a:p>
        </p:txBody>
      </p:sp>
      <p:sp>
        <p:nvSpPr>
          <p:cNvPr id="39" name="Retângulo 38"/>
          <p:cNvSpPr/>
          <p:nvPr/>
        </p:nvSpPr>
        <p:spPr>
          <a:xfrm>
            <a:off x="741302" y="3569886"/>
            <a:ext cx="3974710" cy="18030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Geração em código nativo da baixa plataforma, sem “emulação”.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Através </a:t>
            </a:r>
            <a:r>
              <a:rPr lang="pt-BR" sz="1600" dirty="0">
                <a:solidFill>
                  <a:schemeClr val="tx1"/>
                </a:solidFill>
              </a:rPr>
              <a:t>de comandos COBOL (JOBOL), o que traz como vantagens maior performance e maior facilidade de manutenção do código convertido.</a:t>
            </a:r>
          </a:p>
        </p:txBody>
      </p:sp>
      <p:sp>
        <p:nvSpPr>
          <p:cNvPr id="40" name="Retângulo 39"/>
          <p:cNvSpPr/>
          <p:nvPr/>
        </p:nvSpPr>
        <p:spPr>
          <a:xfrm>
            <a:off x="1138762" y="6178727"/>
            <a:ext cx="3741792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51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SEM EMULAÇÃO</a:t>
            </a:r>
            <a:endParaRPr lang="pt-BR" sz="5100" spc="-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1342529" y="7067348"/>
            <a:ext cx="3976591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Curva de Aprendizagem</a:t>
            </a:r>
            <a:endParaRPr lang="pt-BR" sz="1050" dirty="0"/>
          </a:p>
        </p:txBody>
      </p:sp>
      <p:sp>
        <p:nvSpPr>
          <p:cNvPr id="42" name="Retângulo 41"/>
          <p:cNvSpPr/>
          <p:nvPr/>
        </p:nvSpPr>
        <p:spPr>
          <a:xfrm>
            <a:off x="1342528" y="7768767"/>
            <a:ext cx="3976592" cy="15216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A conversão para PL/SQL torna menor a curva de aprendizado para os desenvolvedores </a:t>
            </a:r>
            <a:r>
              <a:rPr lang="pt-BR" sz="1600" dirty="0" err="1" smtClean="0">
                <a:solidFill>
                  <a:schemeClr val="tx1"/>
                </a:solidFill>
              </a:rPr>
              <a:t>Cobol</a:t>
            </a:r>
            <a:r>
              <a:rPr lang="pt-BR" sz="1600" dirty="0" smtClean="0">
                <a:solidFill>
                  <a:schemeClr val="tx1"/>
                </a:solidFill>
              </a:rPr>
              <a:t>. Permitindo </a:t>
            </a:r>
            <a:r>
              <a:rPr lang="pt-BR" sz="1600" dirty="0">
                <a:solidFill>
                  <a:schemeClr val="tx1"/>
                </a:solidFill>
              </a:rPr>
              <a:t>manter a equipe de desenvolvimento atual após a migração de plataforma.</a:t>
            </a:r>
          </a:p>
        </p:txBody>
      </p:sp>
      <p:sp>
        <p:nvSpPr>
          <p:cNvPr id="43" name="Retângulo 42"/>
          <p:cNvSpPr/>
          <p:nvPr/>
        </p:nvSpPr>
        <p:spPr>
          <a:xfrm>
            <a:off x="1203122" y="5366314"/>
            <a:ext cx="3754848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51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CÓDIGO NATIVO</a:t>
            </a:r>
            <a:endParaRPr lang="pt-BR" sz="5100" spc="-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grpSp>
        <p:nvGrpSpPr>
          <p:cNvPr id="44" name="Grupo 43"/>
          <p:cNvGrpSpPr/>
          <p:nvPr/>
        </p:nvGrpSpPr>
        <p:grpSpPr>
          <a:xfrm>
            <a:off x="1257510" y="-3904638"/>
            <a:ext cx="3746538" cy="1774938"/>
            <a:chOff x="603930" y="1250227"/>
            <a:chExt cx="3746538" cy="2141787"/>
          </a:xfrm>
        </p:grpSpPr>
        <p:sp>
          <p:nvSpPr>
            <p:cNvPr id="45" name="Retângulo 44"/>
            <p:cNvSpPr/>
            <p:nvPr/>
          </p:nvSpPr>
          <p:spPr>
            <a:xfrm>
              <a:off x="603930" y="2482111"/>
              <a:ext cx="3663182" cy="9099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43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EMBUTIDAS   IDES</a:t>
              </a:r>
              <a:endParaRPr lang="en" sz="43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46" name="Retângulo 45"/>
            <p:cNvSpPr/>
            <p:nvPr/>
          </p:nvSpPr>
          <p:spPr>
            <a:xfrm>
              <a:off x="603930" y="1250227"/>
              <a:ext cx="3746538" cy="14484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72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NÃO </a:t>
              </a:r>
              <a:r>
                <a:rPr lang="pt-BR" sz="54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72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SÃO</a:t>
              </a:r>
              <a:endParaRPr lang="pt-BR" sz="7200" spc="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64" name="Retângulo 63"/>
          <p:cNvSpPr/>
          <p:nvPr/>
        </p:nvSpPr>
        <p:spPr>
          <a:xfrm>
            <a:off x="1248221" y="2074952"/>
            <a:ext cx="3687228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COMPILADORES</a:t>
            </a:r>
            <a:endParaRPr lang="en" sz="4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5" name="Retângulo 64"/>
          <p:cNvSpPr/>
          <p:nvPr/>
        </p:nvSpPr>
        <p:spPr>
          <a:xfrm>
            <a:off x="1223000" y="10348614"/>
            <a:ext cx="41688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48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APRENDIZAGEM</a:t>
            </a:r>
            <a:endParaRPr lang="pt-BR" sz="36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8" name="Retângulo 67"/>
          <p:cNvSpPr/>
          <p:nvPr/>
        </p:nvSpPr>
        <p:spPr>
          <a:xfrm>
            <a:off x="1232090" y="9313207"/>
            <a:ext cx="41743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8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F  Á  C  I  L</a:t>
            </a:r>
            <a:endParaRPr lang="pt-BR" sz="80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726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10" y="-1585351"/>
            <a:ext cx="7822654" cy="7851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>
          <a:xfrm>
            <a:off x="-1622531" y="3301578"/>
            <a:ext cx="536700" cy="536700"/>
          </a:xfrm>
        </p:spPr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36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3" name="Picture 3" descr="C:\Users\izabely.correa\Documents\GitHub\Mangata\ideias - mangata\il_570xN.632391332_sdhm.jpg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8" b="89776" l="5965" r="92105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494" y="-1787931"/>
            <a:ext cx="4064975" cy="571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izabely.correa\Documents\GitHub\Mangata\ideias - mangata\il_570xN.459131297_wmm4.jpg"/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232" y="491586"/>
            <a:ext cx="2058392" cy="289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izabely.correa\Documents\GitHub\Mangata\ideias - mangata\il_570xN.524900424_5cwb.jpg"/>
          <p:cNvPicPr>
            <a:picLocks noChangeAspect="1" noChangeArrowheads="1"/>
          </p:cNvPicPr>
          <p:nvPr/>
        </p:nvPicPr>
        <p:blipFill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364" b="89776" l="6491" r="90000">
                        <a14:backgroundMark x1="37368" y1="51995" x2="37368" y2="51995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646" y="810081"/>
            <a:ext cx="2115918" cy="297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C:\Users\izabely.correa\Documents\GitHub\Mangata\ideias - mangata\il_570xN.394299030_61be.jpg"/>
          <p:cNvPicPr>
            <a:picLocks noChangeAspect="1" noChangeArrowheads="1"/>
          </p:cNvPicPr>
          <p:nvPr/>
        </p:nvPicPr>
        <p:blipFill rotWithShape="1"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59" b="89885" l="5965" r="94912">
                        <a14:foregroundMark x1="64561" y1="14981" x2="66667" y2="14341"/>
                        <a14:foregroundMark x1="70877" y1="13572" x2="71930" y2="13956"/>
                        <a14:foregroundMark x1="29825" y1="20102" x2="31053" y2="20615"/>
                        <a14:foregroundMark x1="29298" y1="19206" x2="29825" y2="18822"/>
                        <a14:foregroundMark x1="26316" y1="20871" x2="28246" y2="21895"/>
                        <a14:foregroundMark x1="24912" y1="26889" x2="25789" y2="28041"/>
                        <a14:foregroundMark x1="44737" y1="13316" x2="44737" y2="15365"/>
                        <a14:foregroundMark x1="43158" y1="13700" x2="44737" y2="13316"/>
                        <a14:foregroundMark x1="60877" y1="13572" x2="62632" y2="14853"/>
                        <a14:foregroundMark x1="14912" y1="48784" x2="27018" y2="54161"/>
                        <a14:foregroundMark x1="11579" y1="45711" x2="11579" y2="43534"/>
                        <a14:foregroundMark x1="10702" y1="45327" x2="9298" y2="43662"/>
                        <a14:foregroundMark x1="19298" y1="46223" x2="22982" y2="41357"/>
                        <a14:foregroundMark x1="10877" y1="41997" x2="12982" y2="45327"/>
                        <a14:foregroundMark x1="23333" y1="39949" x2="22281" y2="42510"/>
                        <a14:backgroundMark x1="62632" y1="62228" x2="61930" y2="64277"/>
                        <a14:backgroundMark x1="74386" y1="57746" x2="77895" y2="58003"/>
                        <a14:backgroundMark x1="10351" y1="43022" x2="8070" y2="40589"/>
                        <a14:backgroundMark x1="20000" y1="44046" x2="21228" y2="41101"/>
                        <a14:backgroundMark x1="87544" y1="13828" x2="94561" y2="24840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711" b="22621"/>
          <a:stretch/>
        </p:blipFill>
        <p:spPr bwMode="auto">
          <a:xfrm flipH="1">
            <a:off x="2390310" y="114450"/>
            <a:ext cx="3672408" cy="278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izabely.correa\Documents\GitHub\Mangata\ideias - mangata\il_570xN.394711462_ba9i.jpg"/>
          <p:cNvPicPr>
            <a:picLocks noChangeAspect="1" noChangeArrowheads="1"/>
          </p:cNvPicPr>
          <p:nvPr/>
        </p:nvPicPr>
        <p:blipFill rotWithShape="1">
          <a:blip r:embed="rId11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78772" y1="39052" x2="80175" y2="45070"/>
                        <a14:backgroundMark x1="61228" y1="60179" x2="61228" y2="60179"/>
                        <a14:backgroundMark x1="59474" y1="57106" x2="60877" y2="60179"/>
                        <a14:backgroundMark x1="60877" y1="61588" x2="60877" y2="62868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74" t="12173" r="11328" b="21907"/>
          <a:stretch/>
        </p:blipFill>
        <p:spPr bwMode="auto">
          <a:xfrm>
            <a:off x="1239655" y="-320223"/>
            <a:ext cx="3125746" cy="365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C:\Users\izabely.correa\Documents\GitHub\Mangata\ideias - mangata\il_570xN.394712920_48a8 (1).jpg"/>
          <p:cNvPicPr>
            <a:picLocks noChangeAspect="1" noChangeArrowheads="1"/>
          </p:cNvPicPr>
          <p:nvPr/>
        </p:nvPicPr>
        <p:blipFill>
          <a:blip r:embed="rId13">
            <a:grayscl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19825" y1="21690" x2="24211" y2="29014"/>
                        <a14:foregroundMark x1="17544" y1="19437" x2="20000" y2="21972"/>
                        <a14:backgroundMark x1="51404" y1="38592" x2="51404" y2="38592"/>
                        <a14:backgroundMark x1="50000" y1="38873" x2="54737" y2="38873"/>
                        <a14:backgroundMark x1="58947" y1="41549" x2="58947" y2="41549"/>
                        <a14:backgroundMark x1="43333" y1="48732" x2="43333" y2="48732"/>
                        <a14:backgroundMark x1="43684" y1="49437" x2="43860" y2="48732"/>
                        <a14:backgroundMark x1="51754" y1="45211" x2="52632" y2="45070"/>
                        <a14:backgroundMark x1="44211" y1="50423" x2="43333" y2="50000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917" y="1275606"/>
            <a:ext cx="1774058" cy="220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817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FE40B82-951C-4F13-9CDA-8DDE7C26AD68}"/>
              </a:ext>
            </a:extLst>
          </p:cNvPr>
          <p:cNvSpPr/>
          <p:nvPr/>
        </p:nvSpPr>
        <p:spPr>
          <a:xfrm>
            <a:off x="5148064" y="3410875"/>
            <a:ext cx="432048" cy="1911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3" name="Shape 133"/>
          <p:cNvSpPr txBox="1">
            <a:spLocks noGrp="1"/>
          </p:cNvSpPr>
          <p:nvPr>
            <p:ph type="ctrTitle"/>
          </p:nvPr>
        </p:nvSpPr>
        <p:spPr>
          <a:xfrm>
            <a:off x="5020500" y="2324475"/>
            <a:ext cx="36750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 dirty="0">
                <a:solidFill>
                  <a:schemeClr val="tx1"/>
                </a:solidFill>
                <a:latin typeface="Arial Narrow" panose="020B0606020202030204" pitchFamily="34" charset="0"/>
              </a:rPr>
              <a:t>Estrutura Básica da Migração</a:t>
            </a:r>
            <a:endParaRPr lang="en" sz="36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37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608423" y="-8247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Shape 135"/>
          <p:cNvSpPr txBox="1">
            <a:spLocks/>
          </p:cNvSpPr>
          <p:nvPr/>
        </p:nvSpPr>
        <p:spPr>
          <a:xfrm>
            <a:off x="8608423" y="-22433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accent1">
                    <a:lumMod val="50000"/>
                  </a:schemeClr>
                </a:solidFill>
              </a:rPr>
              <a:pPr algn="ctr"/>
              <a:t>37</a:t>
            </a:fld>
            <a:endParaRPr lang="e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3063" y="14186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3D2F603B-4293-4479-8760-671DC2FC6F92}"/>
              </a:ext>
            </a:extLst>
          </p:cNvPr>
          <p:cNvCxnSpPr>
            <a:cxnSpLocks/>
          </p:cNvCxnSpPr>
          <p:nvPr/>
        </p:nvCxnSpPr>
        <p:spPr>
          <a:xfrm>
            <a:off x="5148064" y="3579862"/>
            <a:ext cx="43204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7325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38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38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="" xmlns:a16="http://schemas.microsoft.com/office/drawing/2014/main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="" xmlns:a16="http://schemas.microsoft.com/office/drawing/2014/main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="" xmlns:a16="http://schemas.microsoft.com/office/drawing/2014/main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58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="" xmlns:a16="http://schemas.microsoft.com/office/drawing/2014/main" id="{192FD1ED-3923-4A03-92AD-DEA0E4718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921"/>
          <a:stretch/>
        </p:blipFill>
        <p:spPr bwMode="auto">
          <a:xfrm>
            <a:off x="899592" y="1397993"/>
            <a:ext cx="3337391" cy="252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="" xmlns:a16="http://schemas.microsoft.com/office/drawing/2014/main" id="{669B3CF6-4FE6-4E64-BE8A-21E63E2ECB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3" r="93778" b="60124"/>
          <a:stretch/>
        </p:blipFill>
        <p:spPr bwMode="auto">
          <a:xfrm>
            <a:off x="722029" y="2288955"/>
            <a:ext cx="207640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="" xmlns:a16="http://schemas.microsoft.com/office/drawing/2014/main" id="{CE4FB401-8639-47B6-AF44-36CB5022C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3" r="93778" b="60124"/>
          <a:stretch/>
        </p:blipFill>
        <p:spPr bwMode="auto">
          <a:xfrm>
            <a:off x="641433" y="2289031"/>
            <a:ext cx="207640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lh5.googleusercontent.com/0LEJhflSthY-TKEvuN48xuvls4r38ZHRLxYWPdyRnBCJfC_Wxk83zPJGPUEzbYUm_rtX73v85OHwNnCXbHvveS5nXOJtjYa7TYiddi5AbtNj7CeltL-KzunPqdSRHK_8r8UCeMBSaTJlHt9ggw">
            <a:extLst>
              <a:ext uri="{FF2B5EF4-FFF2-40B4-BE49-F238E27FC236}">
                <a16:creationId xmlns="" xmlns:a16="http://schemas.microsoft.com/office/drawing/2014/main" id="{4B4F99FE-1269-4C34-A0E7-BB7ED3805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1" b="2477"/>
          <a:stretch/>
        </p:blipFill>
        <p:spPr bwMode="auto">
          <a:xfrm>
            <a:off x="4470016" y="905279"/>
            <a:ext cx="2883283" cy="255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81908A2F-4AB2-4FA3-8C93-4255AB2A2DBD}"/>
              </a:ext>
            </a:extLst>
          </p:cNvPr>
          <p:cNvSpPr/>
          <p:nvPr/>
        </p:nvSpPr>
        <p:spPr>
          <a:xfrm>
            <a:off x="2261753" y="330370"/>
            <a:ext cx="53031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CADA PROGRAMA E SUBROTINA GERAM UMA PACKAGE</a:t>
            </a:r>
          </a:p>
        </p:txBody>
      </p:sp>
      <p:sp>
        <p:nvSpPr>
          <p:cNvPr id="49" name="Shape 311">
            <a:extLst>
              <a:ext uri="{FF2B5EF4-FFF2-40B4-BE49-F238E27FC236}">
                <a16:creationId xmlns="" xmlns:a16="http://schemas.microsoft.com/office/drawing/2014/main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="" xmlns:a16="http://schemas.microsoft.com/office/drawing/2014/main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3354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="" xmlns:a16="http://schemas.microsoft.com/office/drawing/2014/main" id="{4ED7EA57-B83D-4C2A-868E-017A106F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t="40341" b="25756"/>
          <a:stretch/>
        </p:blipFill>
        <p:spPr bwMode="auto">
          <a:xfrm>
            <a:off x="4646140" y="881045"/>
            <a:ext cx="3853145" cy="255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lh6.googleusercontent.com/qaneyeafd6oc5rTalDE0900_uceVDlxgTzAa-aMMayUvqvnEtbql-PZPfeXdHs2mdkjQU0XvcsDcxMg7wrG2EAkql-4HvHEVfYMdV4-ORWGMAb9fsxIN7GsSZTN4fpto8SF_C_iAv2w3SxKmgQ">
            <a:extLst>
              <a:ext uri="{FF2B5EF4-FFF2-40B4-BE49-F238E27FC236}">
                <a16:creationId xmlns="" xmlns:a16="http://schemas.microsoft.com/office/drawing/2014/main" id="{E7495DAB-597B-4708-A783-19E368463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16" y="1379640"/>
            <a:ext cx="3376687" cy="253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39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39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="" xmlns:a16="http://schemas.microsoft.com/office/drawing/2014/main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="" xmlns:a16="http://schemas.microsoft.com/office/drawing/2014/main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="" xmlns:a16="http://schemas.microsoft.com/office/drawing/2014/main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2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="" xmlns:a16="http://schemas.microsoft.com/office/drawing/2014/main" id="{669B3CF6-4FE6-4E64-BE8A-21E63E2ECB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3" r="93778" b="60124"/>
          <a:stretch/>
        </p:blipFill>
        <p:spPr bwMode="auto">
          <a:xfrm>
            <a:off x="722029" y="1396570"/>
            <a:ext cx="207640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="" xmlns:a16="http://schemas.microsoft.com/office/drawing/2014/main" id="{CE4FB401-8639-47B6-AF44-36CB5022C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3" r="93778" b="60124"/>
          <a:stretch/>
        </p:blipFill>
        <p:spPr bwMode="auto">
          <a:xfrm>
            <a:off x="641433" y="1396646"/>
            <a:ext cx="207640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81908A2F-4AB2-4FA3-8C93-4255AB2A2DBD}"/>
              </a:ext>
            </a:extLst>
          </p:cNvPr>
          <p:cNvSpPr/>
          <p:nvPr/>
        </p:nvSpPr>
        <p:spPr>
          <a:xfrm>
            <a:off x="4851247" y="4136436"/>
            <a:ext cx="396922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COM OS PARÂMETROS DO PROGRAMA ORIGINAL E UM PARÂMETRO ADICIONAL PARA A REALIZAÇÃO DE FILE-EQUATE EXTERNO AO PROGRAMA</a:t>
            </a:r>
          </a:p>
        </p:txBody>
      </p:sp>
      <p:sp>
        <p:nvSpPr>
          <p:cNvPr id="49" name="Shape 311">
            <a:extLst>
              <a:ext uri="{FF2B5EF4-FFF2-40B4-BE49-F238E27FC236}">
                <a16:creationId xmlns="" xmlns:a16="http://schemas.microsoft.com/office/drawing/2014/main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="" xmlns:a16="http://schemas.microsoft.com/office/drawing/2014/main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O ENTRY POINT DE CADA PROGRAMA GERA UMA PROCEDURE HOMÔNIMA À PACKAGE,</a:t>
            </a:r>
            <a:endParaRPr lang="pt-BR" dirty="0"/>
          </a:p>
        </p:txBody>
      </p:sp>
      <p:pic>
        <p:nvPicPr>
          <p:cNvPr id="6148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="" xmlns:a16="http://schemas.microsoft.com/office/drawing/2014/main" id="{4E08D845-05A7-406F-8907-6E5D78F02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447" y="887129"/>
            <a:ext cx="3108807" cy="254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474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izabely.correa\Documents\GitHub\Mangata\info\01_mangata_deskt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75" y="-2540818"/>
            <a:ext cx="8323263" cy="1154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6" y="-2540819"/>
            <a:ext cx="8304999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417174" y="987573"/>
            <a:ext cx="8323263" cy="8012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tângulo 17"/>
          <p:cNvSpPr/>
          <p:nvPr/>
        </p:nvSpPr>
        <p:spPr>
          <a:xfrm>
            <a:off x="403562" y="-2008626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hape 133"/>
          <p:cNvSpPr txBox="1">
            <a:spLocks noGrp="1"/>
          </p:cNvSpPr>
          <p:nvPr>
            <p:ph type="ctrTitle"/>
          </p:nvPr>
        </p:nvSpPr>
        <p:spPr>
          <a:xfrm>
            <a:off x="566109" y="-2036762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MANGATA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2054" name="Picture 6" descr="C:\Users\izabely.correa\Documents\GitHub\Mangata\astro - mangata\download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-1740940"/>
            <a:ext cx="4392487" cy="246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404559" y="-1288546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Significado da Palavra</a:t>
            </a:r>
            <a:endParaRPr lang="pt-BR" sz="1050" dirty="0"/>
          </a:p>
        </p:txBody>
      </p:sp>
      <p:sp>
        <p:nvSpPr>
          <p:cNvPr id="24" name="Retângulo 23"/>
          <p:cNvSpPr/>
          <p:nvPr/>
        </p:nvSpPr>
        <p:spPr>
          <a:xfrm>
            <a:off x="404557" y="-640474"/>
            <a:ext cx="4135719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Caminho de luz que a lua deixa ao refletir na água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4612746" y="655671"/>
            <a:ext cx="4135718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Como faremos significado para você e sua empresa?</a:t>
            </a:r>
            <a:endParaRPr lang="pt-BR" sz="1050" dirty="0"/>
          </a:p>
        </p:txBody>
      </p:sp>
      <p:sp>
        <p:nvSpPr>
          <p:cNvPr id="31" name="Retângulo 30"/>
          <p:cNvSpPr/>
          <p:nvPr/>
        </p:nvSpPr>
        <p:spPr>
          <a:xfrm>
            <a:off x="4612744" y="1591775"/>
            <a:ext cx="4135719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Mostramos um caminho feito de energia, que dará luz a suas ideias.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Um caminho que migra sua tecnologia e a reflete em algo mais atual.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59" y="2311855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upo 19"/>
          <p:cNvGrpSpPr/>
          <p:nvPr/>
        </p:nvGrpSpPr>
        <p:grpSpPr>
          <a:xfrm>
            <a:off x="683568" y="748887"/>
            <a:ext cx="3684264" cy="2100932"/>
            <a:chOff x="683568" y="1224806"/>
            <a:chExt cx="3684264" cy="2100932"/>
          </a:xfrm>
        </p:grpSpPr>
        <p:sp>
          <p:nvSpPr>
            <p:cNvPr id="32" name="Shape 133"/>
            <p:cNvSpPr txBox="1">
              <a:spLocks/>
            </p:cNvSpPr>
            <p:nvPr/>
          </p:nvSpPr>
          <p:spPr>
            <a:xfrm>
              <a:off x="692832" y="1224806"/>
              <a:ext cx="3675000" cy="5760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4667"/>
                </a:buClr>
                <a:buSzPct val="100000"/>
                <a:buFont typeface="Merriweather"/>
                <a:buNone/>
                <a:defRPr sz="3000" b="1" i="0" u="none" strike="noStrike" cap="none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1pPr>
              <a:lvl2pPr lvl="1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2pPr>
              <a:lvl3pPr lvl="2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3pPr>
              <a:lvl4pPr lvl="3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4pPr>
              <a:lvl5pPr lvl="4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5pPr>
              <a:lvl6pPr lvl="5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6pPr>
              <a:lvl7pPr lvl="6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7pPr>
              <a:lvl8pPr lvl="7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8pPr>
              <a:lvl9pPr lvl="8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9pPr>
            </a:lstStyle>
            <a:p>
              <a:r>
                <a:rPr lang="pt-BR" sz="40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TE</a:t>
              </a:r>
              <a:r>
                <a:rPr lang="pt-BR" sz="6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14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40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LEVAREMOS</a:t>
              </a:r>
            </a:p>
          </p:txBody>
        </p:sp>
        <p:sp>
          <p:nvSpPr>
            <p:cNvPr id="10" name="Retângulo 9"/>
            <p:cNvSpPr/>
            <p:nvPr/>
          </p:nvSpPr>
          <p:spPr>
            <a:xfrm>
              <a:off x="683568" y="2217742"/>
              <a:ext cx="3591048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 </a:t>
              </a:r>
              <a:r>
                <a:rPr lang="pt-BR" sz="3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8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A L É M</a:t>
              </a:r>
              <a:endParaRPr lang="en" sz="4800" spc="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720813" y="1391746"/>
              <a:ext cx="3583032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50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AO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50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INFINITO</a:t>
              </a:r>
            </a:p>
          </p:txBody>
        </p:sp>
      </p:grpSp>
      <p:sp>
        <p:nvSpPr>
          <p:cNvPr id="41" name="Retângulo 40"/>
          <p:cNvSpPr/>
          <p:nvPr/>
        </p:nvSpPr>
        <p:spPr>
          <a:xfrm>
            <a:off x="417177" y="2887919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Por que mudar?</a:t>
            </a:r>
            <a:endParaRPr lang="pt-BR" sz="1050" dirty="0"/>
          </a:p>
        </p:txBody>
      </p:sp>
      <p:sp>
        <p:nvSpPr>
          <p:cNvPr id="42" name="Retângulo 41"/>
          <p:cNvSpPr/>
          <p:nvPr/>
        </p:nvSpPr>
        <p:spPr>
          <a:xfrm>
            <a:off x="417175" y="3535991"/>
            <a:ext cx="4135719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Não é apenas mudar, é se adaptar/ evoluir. Pois para sobreviver no mercado é necessário se adaptar a ele.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4788024" y="2959927"/>
            <a:ext cx="3831498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4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MAIS QUE MUDAR</a:t>
            </a:r>
          </a:p>
          <a:p>
            <a:pPr lvl="0"/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</a:t>
            </a:r>
            <a:r>
              <a:rPr lang="pt-BR" sz="48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O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L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U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I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</a:t>
            </a:r>
            <a:endParaRPr lang="pt-BR" sz="5000" spc="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0875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="" xmlns:a16="http://schemas.microsoft.com/office/drawing/2014/main" id="{4ED7EA57-B83D-4C2A-868E-017A106F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t="40341" b="25756"/>
          <a:stretch/>
        </p:blipFill>
        <p:spPr bwMode="auto">
          <a:xfrm>
            <a:off x="4646140" y="881045"/>
            <a:ext cx="3853145" cy="255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40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40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="" xmlns:a16="http://schemas.microsoft.com/office/drawing/2014/main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="" xmlns:a16="http://schemas.microsoft.com/office/drawing/2014/main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="" xmlns:a16="http://schemas.microsoft.com/office/drawing/2014/main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="" xmlns:a16="http://schemas.microsoft.com/office/drawing/2014/main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="" xmlns:a16="http://schemas.microsoft.com/office/drawing/2014/main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CADA PARÁGRAFO GERA UMA PROCEDURE DENTRO DA PACKAGE</a:t>
            </a:r>
            <a:endParaRPr lang="pt-BR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28BEFA22-A43D-41AC-BC60-3F69A69BBF66}"/>
              </a:ext>
            </a:extLst>
          </p:cNvPr>
          <p:cNvGrpSpPr/>
          <p:nvPr/>
        </p:nvGrpSpPr>
        <p:grpSpPr>
          <a:xfrm>
            <a:off x="633834" y="3799153"/>
            <a:ext cx="553789" cy="132008"/>
            <a:chOff x="633835" y="3797055"/>
            <a:chExt cx="465198" cy="144244"/>
          </a:xfrm>
        </p:grpSpPr>
        <p:pic>
          <p:nvPicPr>
            <p:cNvPr id="5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0" name="Picture 2" descr="https://lh4.googleusercontent.com/I3QCY9N4qVVXBLF9N9wptmscNu9fN-mfLzi85FKsJjyysyQNP0uIAQ1YeiiuxZmVGlSCmdo6Uadsolzua5wc3TcbZHZSlXHZoUJXl66GupqKQjjdSVWOdPEt2f5qz4gjpH0P7LlY5ykhosYRQg">
            <a:extLst>
              <a:ext uri="{FF2B5EF4-FFF2-40B4-BE49-F238E27FC236}">
                <a16:creationId xmlns="" xmlns:a16="http://schemas.microsoft.com/office/drawing/2014/main" id="{88AC7036-EAF0-45A1-B050-E0C3198B2C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"/>
          <a:stretch/>
        </p:blipFill>
        <p:spPr bwMode="auto">
          <a:xfrm>
            <a:off x="1098357" y="1383318"/>
            <a:ext cx="2753563" cy="255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7C1B1158-64A4-429C-B167-07C1F4775E8A}"/>
              </a:ext>
            </a:extLst>
          </p:cNvPr>
          <p:cNvGrpSpPr/>
          <p:nvPr/>
        </p:nvGrpSpPr>
        <p:grpSpPr>
          <a:xfrm>
            <a:off x="3851920" y="3798791"/>
            <a:ext cx="553789" cy="132008"/>
            <a:chOff x="633835" y="3797055"/>
            <a:chExt cx="465198" cy="144244"/>
          </a:xfrm>
        </p:grpSpPr>
        <p:pic>
          <p:nvPicPr>
            <p:cNvPr id="3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7061C267-3796-41EA-B3E5-F3162A57B009}"/>
              </a:ext>
            </a:extLst>
          </p:cNvPr>
          <p:cNvGrpSpPr/>
          <p:nvPr/>
        </p:nvGrpSpPr>
        <p:grpSpPr>
          <a:xfrm>
            <a:off x="4101867" y="3800728"/>
            <a:ext cx="553789" cy="132008"/>
            <a:chOff x="633835" y="3797055"/>
            <a:chExt cx="465198" cy="144244"/>
          </a:xfrm>
        </p:grpSpPr>
        <p:pic>
          <p:nvPicPr>
            <p:cNvPr id="3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2" name="Picture 4" descr="https://lh5.googleusercontent.com/jpkUB6Glcsp4CqdY39B-_qCTXPRj2oeU9uUzJ4NFiXa6dFMQP6dQaVD5XOrSCZEeJllId6OMpJJ6csDGpTKtluE0ZfdzmF1L5RA7IfpvhND3XuLw-Oa_erc7wDJkKAAJGaZD_Cp1A7QJ8wrKfw">
            <a:extLst>
              <a:ext uri="{FF2B5EF4-FFF2-40B4-BE49-F238E27FC236}">
                <a16:creationId xmlns="" xmlns:a16="http://schemas.microsoft.com/office/drawing/2014/main" id="{3A5EA0CE-71AB-4DD1-A5F1-19FA98F34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700" y="887373"/>
            <a:ext cx="2254299" cy="254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0592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="" xmlns:a16="http://schemas.microsoft.com/office/drawing/2014/main" id="{4ED7EA57-B83D-4C2A-868E-017A106F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t="40341" b="25756"/>
          <a:stretch/>
        </p:blipFill>
        <p:spPr bwMode="auto">
          <a:xfrm>
            <a:off x="4646140" y="881045"/>
            <a:ext cx="3853145" cy="255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41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41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="" xmlns:a16="http://schemas.microsoft.com/office/drawing/2014/main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="" xmlns:a16="http://schemas.microsoft.com/office/drawing/2014/main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="" xmlns:a16="http://schemas.microsoft.com/office/drawing/2014/main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="" xmlns:a16="http://schemas.microsoft.com/office/drawing/2014/main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="" xmlns:a16="http://schemas.microsoft.com/office/drawing/2014/main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COMANDOS FIND RESULTAM EM CURSORES </a:t>
            </a:r>
          </a:p>
        </p:txBody>
      </p:sp>
      <p:pic>
        <p:nvPicPr>
          <p:cNvPr id="8194" name="Picture 2" descr="https://lh4.googleusercontent.com/ChVfb2X15Ws4i3qNu1MYmrIdr-PQtUmCU7W2ukRPtFwD659l-MEyIT9cmjCrCTOWksLds-KmvQ-3Y_3aJqNnpNDjtJ3hPneAYEGZ4nf4dwDyiTXDG3NoHSO0n9R0ii_XBSn_xxh0h10U8fZPmw">
            <a:extLst>
              <a:ext uri="{FF2B5EF4-FFF2-40B4-BE49-F238E27FC236}">
                <a16:creationId xmlns="" xmlns:a16="http://schemas.microsoft.com/office/drawing/2014/main" id="{E7B2592F-FE1D-4AB1-BBD3-954A19DA1A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"/>
          <a:stretch/>
        </p:blipFill>
        <p:spPr bwMode="auto">
          <a:xfrm>
            <a:off x="898777" y="2019993"/>
            <a:ext cx="3374397" cy="141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lh3.googleusercontent.com/X2lm4v8fe0ulKU6VQXfmzfePo4Jy2zI-9tsqIt-aUdLHe5_NEs6F31DfSUxDObgUflKpKO4mglWslX6PYYZHBSrXh0TuLJQD69bprQZUvj0lC0SI-_xV53A3ktZ7K3hBgPIsA0qi9Rqjn6sLCA">
            <a:extLst>
              <a:ext uri="{FF2B5EF4-FFF2-40B4-BE49-F238E27FC236}">
                <a16:creationId xmlns="" xmlns:a16="http://schemas.microsoft.com/office/drawing/2014/main" id="{37EE8FE3-9983-4963-AC57-092DF264C1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5"/>
          <a:stretch/>
        </p:blipFill>
        <p:spPr bwMode="auto">
          <a:xfrm>
            <a:off x="4456891" y="877573"/>
            <a:ext cx="3546622" cy="256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izabely.correa\Documents\GitHub\Mangata\astro - mangata\dd0d370dc5623b250657893b848dd00b.jp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1223" r="99457">
                        <a14:foregroundMark x1="11413" y1="58424" x2="38451" y2="85462"/>
                        <a14:foregroundMark x1="8967" y1="62228" x2="20924" y2="71467"/>
                        <a14:foregroundMark x1="8832" y1="63859" x2="20380" y2="75272"/>
                        <a14:foregroundMark x1="8832" y1="61277" x2="14266" y2="54891"/>
                        <a14:foregroundMark x1="13043" y1="50815" x2="13043" y2="44973"/>
                        <a14:foregroundMark x1="22554" y1="43478" x2="29348" y2="20924"/>
                        <a14:foregroundMark x1="29348" y1="19022" x2="29348" y2="23777"/>
                        <a14:foregroundMark x1="33016" y1="23370" x2="30299" y2="26223"/>
                        <a14:foregroundMark x1="35734" y1="35462" x2="35054" y2="47283"/>
                        <a14:foregroundMark x1="48098" y1="75815" x2="70924" y2="59918"/>
                        <a14:foregroundMark x1="63587" y1="63723" x2="83424" y2="66984"/>
                        <a14:foregroundMark x1="59239" y1="71739" x2="65082" y2="67527"/>
                        <a14:foregroundMark x1="22962" y1="36957" x2="24728" y2="31522"/>
                        <a14:foregroundMark x1="31929" y1="50408" x2="35870" y2="38859"/>
                        <a14:foregroundMark x1="32201" y1="46603" x2="35326" y2="38179"/>
                        <a14:foregroundMark x1="73234" y1="34375" x2="74321" y2="31658"/>
                        <a14:foregroundMark x1="77310" y1="19565" x2="80571" y2="18342"/>
                        <a14:foregroundMark x1="86141" y1="23370" x2="86141" y2="23370"/>
                        <a14:foregroundMark x1="79755" y1="24457" x2="79755" y2="24457"/>
                        <a14:foregroundMark x1="81929" y1="25679" x2="81929" y2="25679"/>
                        <a14:foregroundMark x1="50136" y1="38315" x2="53261" y2="33152"/>
                        <a14:foregroundMark x1="35190" y1="87228" x2="39402" y2="87092"/>
                        <a14:foregroundMark x1="37228" y1="88315" x2="40761" y2="87092"/>
                        <a14:foregroundMark x1="41168" y1="85870" x2="43750" y2="80707"/>
                        <a14:foregroundMark x1="44837" y1="48913" x2="42799" y2="52582"/>
                        <a14:backgroundMark x1="30978" y1="41440" x2="35462" y2="30027"/>
                        <a14:backgroundMark x1="30842" y1="45380" x2="32473" y2="38587"/>
                        <a14:backgroundMark x1="30707" y1="46603" x2="31522" y2="42255"/>
                        <a14:backgroundMark x1="30435" y1="47418" x2="30842" y2="44837"/>
                        <a14:backgroundMark x1="54212" y1="40217" x2="56522" y2="368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38400" y="-1485208"/>
            <a:ext cx="7010400" cy="701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02" y="692841"/>
            <a:ext cx="2019300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73755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42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Shape 312">
            <a:extLst>
              <a:ext uri="{FF2B5EF4-FFF2-40B4-BE49-F238E27FC236}">
                <a16:creationId xmlns="" xmlns:a16="http://schemas.microsoft.com/office/drawing/2014/main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="" xmlns:a16="http://schemas.microsoft.com/office/drawing/2014/main" id="{8C7609E5-2012-4B11-A38A-60E3BA4D4FA0}"/>
              </a:ext>
            </a:extLst>
          </p:cNvPr>
          <p:cNvSpPr/>
          <p:nvPr/>
        </p:nvSpPr>
        <p:spPr>
          <a:xfrm rot="10800000" flipH="1">
            <a:off x="3740316" y="1174653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OS DESENHOS DE TELA, TL`S E DEMAIS CONSITÊNCIAS DO SADS GERAM CÓDIGO JAVA</a:t>
            </a:r>
          </a:p>
        </p:txBody>
      </p:sp>
      <p:pic>
        <p:nvPicPr>
          <p:cNvPr id="13314" name="Picture 2" descr="https://lh3.googleusercontent.com/imgnCGIKcrlCOKEENchdEWZQppQU2Yc7_lOn-C42mrVhA1BhVnsyxR1lqIUcAzOQr3U5RBQnrlrHktDhDGLJy7vv_2vobHwwy2tN_SB5ZMChuVm8pX65RiAws3Attz3jXg59lVGEP8w6N3CNfw">
            <a:extLst>
              <a:ext uri="{FF2B5EF4-FFF2-40B4-BE49-F238E27FC236}">
                <a16:creationId xmlns="" xmlns:a16="http://schemas.microsoft.com/office/drawing/2014/main" id="{5E188E73-CA42-4D84-8547-8859FB189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01" y="758674"/>
            <a:ext cx="3393402" cy="179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lh3.googleusercontent.com/oLmYxCvLkG-zPxcLMC4vkixhGyp-R-q-Y1rXs5Z3NESBkjVpksKLthIfa3H-8zcRUQ8VAFZKg8k0nqhQYDCu9vct-Dafh9X81MSnL9HSKRTeOw5h_x0U3Se5pY3F3qjz8D8JZa-WHzo6UM5o2A">
            <a:extLst>
              <a:ext uri="{FF2B5EF4-FFF2-40B4-BE49-F238E27FC236}">
                <a16:creationId xmlns="" xmlns:a16="http://schemas.microsoft.com/office/drawing/2014/main" id="{157F1BB5-3D9D-47B7-B947-9AB337F38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581" y="1906936"/>
            <a:ext cx="7474138" cy="299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42</a:t>
            </a:fld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9904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28BEFA22-A43D-41AC-BC60-3F69A69BBF66}"/>
              </a:ext>
            </a:extLst>
          </p:cNvPr>
          <p:cNvGrpSpPr/>
          <p:nvPr/>
        </p:nvGrpSpPr>
        <p:grpSpPr>
          <a:xfrm>
            <a:off x="575275" y="1334166"/>
            <a:ext cx="553789" cy="132008"/>
            <a:chOff x="633835" y="3797055"/>
            <a:chExt cx="465198" cy="144244"/>
          </a:xfrm>
        </p:grpSpPr>
        <p:pic>
          <p:nvPicPr>
            <p:cNvPr id="5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7C1B1158-64A4-429C-B167-07C1F4775E8A}"/>
              </a:ext>
            </a:extLst>
          </p:cNvPr>
          <p:cNvGrpSpPr/>
          <p:nvPr/>
        </p:nvGrpSpPr>
        <p:grpSpPr>
          <a:xfrm>
            <a:off x="3960088" y="1334337"/>
            <a:ext cx="553789" cy="132008"/>
            <a:chOff x="633835" y="3797055"/>
            <a:chExt cx="465198" cy="144244"/>
          </a:xfrm>
        </p:grpSpPr>
        <p:pic>
          <p:nvPicPr>
            <p:cNvPr id="3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7061C267-3796-41EA-B3E5-F3162A57B009}"/>
              </a:ext>
            </a:extLst>
          </p:cNvPr>
          <p:cNvGrpSpPr/>
          <p:nvPr/>
        </p:nvGrpSpPr>
        <p:grpSpPr>
          <a:xfrm>
            <a:off x="4210035" y="1336274"/>
            <a:ext cx="553789" cy="132008"/>
            <a:chOff x="633835" y="3797055"/>
            <a:chExt cx="465198" cy="144244"/>
          </a:xfrm>
        </p:grpSpPr>
        <p:pic>
          <p:nvPicPr>
            <p:cNvPr id="3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218" name="Picture 2" descr="https://lh5.googleusercontent.com/oU7pK0X-qjPFYHu9AOwkhyx02SV7xfVgf0cIQtB8v2hIItdVKfTBDVmsNOsuFg_LYrt0fPAmSfBTJ3vKSnAs3cVeCUCfh8lx30rcqVcbpXWnk6EcExnXwQa-jon_xEdEBGhsgAKELNDE49kY9w">
            <a:extLst>
              <a:ext uri="{FF2B5EF4-FFF2-40B4-BE49-F238E27FC236}">
                <a16:creationId xmlns="" xmlns:a16="http://schemas.microsoft.com/office/drawing/2014/main" id="{4102EA06-4B74-4B16-BD33-CB3B3A111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59" y="1385101"/>
            <a:ext cx="2835392" cy="254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="" xmlns:a16="http://schemas.microsoft.com/office/drawing/2014/main" id="{4ED7EA57-B83D-4C2A-868E-017A106F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t="40341" b="25756"/>
          <a:stretch/>
        </p:blipFill>
        <p:spPr bwMode="auto">
          <a:xfrm>
            <a:off x="4646140" y="881045"/>
            <a:ext cx="3853145" cy="255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43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43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="" xmlns:a16="http://schemas.microsoft.com/office/drawing/2014/main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="" xmlns:a16="http://schemas.microsoft.com/office/drawing/2014/main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="" xmlns:a16="http://schemas.microsoft.com/office/drawing/2014/main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="" xmlns:a16="http://schemas.microsoft.com/office/drawing/2014/main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="" xmlns:a16="http://schemas.microsoft.com/office/drawing/2014/main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B00E7EE-899A-4948-8A9C-5C0DA702DEAA}"/>
              </a:ext>
            </a:extLst>
          </p:cNvPr>
          <p:cNvSpPr/>
          <p:nvPr/>
        </p:nvSpPr>
        <p:spPr>
          <a:xfrm>
            <a:off x="2263858" y="319757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O PROGRAMA DE TELA GERA UMA PACKAGE, </a:t>
            </a:r>
            <a:endParaRPr lang="pt-BR" dirty="0"/>
          </a:p>
        </p:txBody>
      </p:sp>
      <p:pic>
        <p:nvPicPr>
          <p:cNvPr id="9220" name="Picture 4" descr="https://lh6.googleusercontent.com/wuCRyW2RscC7TixrfSono13AiorLDo7f77eiLaG4zz-E1tcthP0frdkfLpTVuvLod4X-5q8alllLPIPWKOdEMNreKvRQ5y5X5nfe4CCH-S9q4iaYgnolZcSULeDB8F1AtwBgHpBxGgu3HJOGXg">
            <a:extLst>
              <a:ext uri="{FF2B5EF4-FFF2-40B4-BE49-F238E27FC236}">
                <a16:creationId xmlns="" xmlns:a16="http://schemas.microsoft.com/office/drawing/2014/main" id="{F2B52BF2-8A2C-4A6B-A3CF-5EFFD08BB5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9" b="4338"/>
          <a:stretch/>
        </p:blipFill>
        <p:spPr bwMode="auto">
          <a:xfrm>
            <a:off x="4429570" y="891394"/>
            <a:ext cx="3235501" cy="254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BC956F6D-12DC-4256-9464-8DAAE45E9A55}"/>
              </a:ext>
            </a:extLst>
          </p:cNvPr>
          <p:cNvSpPr/>
          <p:nvPr/>
        </p:nvSpPr>
        <p:spPr>
          <a:xfrm>
            <a:off x="4841266" y="4155926"/>
            <a:ext cx="372889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EXATAMENTE COMO DEMONSTRADO ANTERIORMENTE PARA OS DEMAIS PROGRAMAS E SUBROTINAS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57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7061C267-3796-41EA-B3E5-F3162A57B009}"/>
              </a:ext>
            </a:extLst>
          </p:cNvPr>
          <p:cNvGrpSpPr/>
          <p:nvPr/>
        </p:nvGrpSpPr>
        <p:grpSpPr>
          <a:xfrm>
            <a:off x="4210035" y="1336274"/>
            <a:ext cx="553789" cy="132008"/>
            <a:chOff x="633835" y="3797055"/>
            <a:chExt cx="465198" cy="144244"/>
          </a:xfrm>
        </p:grpSpPr>
        <p:pic>
          <p:nvPicPr>
            <p:cNvPr id="3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7C1B1158-64A4-429C-B167-07C1F4775E8A}"/>
              </a:ext>
            </a:extLst>
          </p:cNvPr>
          <p:cNvGrpSpPr/>
          <p:nvPr/>
        </p:nvGrpSpPr>
        <p:grpSpPr>
          <a:xfrm>
            <a:off x="3960088" y="1334337"/>
            <a:ext cx="553789" cy="132008"/>
            <a:chOff x="633835" y="3797055"/>
            <a:chExt cx="465198" cy="144244"/>
          </a:xfrm>
        </p:grpSpPr>
        <p:pic>
          <p:nvPicPr>
            <p:cNvPr id="3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42" name="Picture 2" descr="https://lh4.googleusercontent.com/Ow78SOP5hamfnwS4ZiclHrvwffSz1VmbEOieqtDDk2rvBhgehYGkUDq2IFEk2V362lr0zmfiYBnayc2dfE-6I_8x2MY4k2Sdg1Ohu4QQB51JlqMYJuaqrjiNM2KGQUaj_hOMNWsIWnGujePlAQ">
            <a:extLst>
              <a:ext uri="{FF2B5EF4-FFF2-40B4-BE49-F238E27FC236}">
                <a16:creationId xmlns="" xmlns:a16="http://schemas.microsoft.com/office/drawing/2014/main" id="{0F7EF82E-F819-41BD-95C6-33DF5D5B7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145" y="1358722"/>
            <a:ext cx="3089816" cy="256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28BEFA22-A43D-41AC-BC60-3F69A69BBF66}"/>
              </a:ext>
            </a:extLst>
          </p:cNvPr>
          <p:cNvGrpSpPr/>
          <p:nvPr/>
        </p:nvGrpSpPr>
        <p:grpSpPr>
          <a:xfrm>
            <a:off x="575275" y="1334166"/>
            <a:ext cx="553789" cy="132008"/>
            <a:chOff x="633835" y="3797055"/>
            <a:chExt cx="465198" cy="144244"/>
          </a:xfrm>
        </p:grpSpPr>
        <p:pic>
          <p:nvPicPr>
            <p:cNvPr id="5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44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44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="" xmlns:a16="http://schemas.microsoft.com/office/drawing/2014/main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="" xmlns:a16="http://schemas.microsoft.com/office/drawing/2014/main" id="{04AA7AE3-905A-487E-89AF-D759CFD58AF7}"/>
              </a:ext>
            </a:extLst>
          </p:cNvPr>
          <p:cNvSpPr/>
          <p:nvPr/>
        </p:nvSpPr>
        <p:spPr>
          <a:xfrm>
            <a:off x="633835" y="1371002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="" xmlns:a16="http://schemas.microsoft.com/office/drawing/2014/main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="" xmlns:a16="http://schemas.microsoft.com/office/drawing/2014/main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="" xmlns:a16="http://schemas.microsoft.com/office/drawing/2014/main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SET`S GERAM TABELAS</a:t>
            </a:r>
          </a:p>
        </p:txBody>
      </p:sp>
      <p:pic>
        <p:nvPicPr>
          <p:cNvPr id="43" name="Picture 4" descr="https://lh4.googleusercontent.com/o3YgG223h1C6nIabnBymaXV-RugCwdELvy6KGfHDd_LPtsu5roJ5gQpvrUQ0MBipwZVRsmFC_bVmZgyXnQ_MqQbE7OYdqBdFULE-b6qZkR6byx7kTC9S7IP6CYnkRdOhWz2y4Qbj46kY0GNHCw">
            <a:extLst>
              <a:ext uri="{FF2B5EF4-FFF2-40B4-BE49-F238E27FC236}">
                <a16:creationId xmlns="" xmlns:a16="http://schemas.microsoft.com/office/drawing/2014/main" id="{55D6D2E4-54D4-4876-9EF9-C5BA56E91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9" t="29344" r="51706" b="25565"/>
          <a:stretch/>
        </p:blipFill>
        <p:spPr bwMode="auto">
          <a:xfrm>
            <a:off x="4463426" y="863697"/>
            <a:ext cx="4013689" cy="258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4.googleusercontent.com/o3YgG223h1C6nIabnBymaXV-RugCwdELvy6KGfHDd_LPtsu5roJ5gQpvrUQ0MBipwZVRsmFC_bVmZgyXnQ_MqQbE7OYdqBdFULE-b6qZkR6byx7kTC9S7IP6CYnkRdOhWz2y4Qbj46kY0GNHCw">
            <a:extLst>
              <a:ext uri="{FF2B5EF4-FFF2-40B4-BE49-F238E27FC236}">
                <a16:creationId xmlns="" xmlns:a16="http://schemas.microsoft.com/office/drawing/2014/main" id="{0143782A-F07D-45D8-938E-AC0B85B1A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681" y="870541"/>
            <a:ext cx="2940753" cy="255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02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7061C267-3796-41EA-B3E5-F3162A57B009}"/>
              </a:ext>
            </a:extLst>
          </p:cNvPr>
          <p:cNvGrpSpPr/>
          <p:nvPr/>
        </p:nvGrpSpPr>
        <p:grpSpPr>
          <a:xfrm>
            <a:off x="4210035" y="1336274"/>
            <a:ext cx="553789" cy="132008"/>
            <a:chOff x="633835" y="3797055"/>
            <a:chExt cx="465198" cy="144244"/>
          </a:xfrm>
        </p:grpSpPr>
        <p:pic>
          <p:nvPicPr>
            <p:cNvPr id="3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7C1B1158-64A4-429C-B167-07C1F4775E8A}"/>
              </a:ext>
            </a:extLst>
          </p:cNvPr>
          <p:cNvGrpSpPr/>
          <p:nvPr/>
        </p:nvGrpSpPr>
        <p:grpSpPr>
          <a:xfrm>
            <a:off x="3960088" y="1334337"/>
            <a:ext cx="553789" cy="132008"/>
            <a:chOff x="633835" y="3797055"/>
            <a:chExt cx="465198" cy="144244"/>
          </a:xfrm>
        </p:grpSpPr>
        <p:pic>
          <p:nvPicPr>
            <p:cNvPr id="3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28BEFA22-A43D-41AC-BC60-3F69A69BBF66}"/>
              </a:ext>
            </a:extLst>
          </p:cNvPr>
          <p:cNvGrpSpPr/>
          <p:nvPr/>
        </p:nvGrpSpPr>
        <p:grpSpPr>
          <a:xfrm>
            <a:off x="575275" y="1334166"/>
            <a:ext cx="553789" cy="132008"/>
            <a:chOff x="633835" y="3797055"/>
            <a:chExt cx="465198" cy="144244"/>
          </a:xfrm>
        </p:grpSpPr>
        <p:pic>
          <p:nvPicPr>
            <p:cNvPr id="5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45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45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="" xmlns:a16="http://schemas.microsoft.com/office/drawing/2014/main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="" xmlns:a16="http://schemas.microsoft.com/office/drawing/2014/main" id="{04AA7AE3-905A-487E-89AF-D759CFD58AF7}"/>
              </a:ext>
            </a:extLst>
          </p:cNvPr>
          <p:cNvSpPr/>
          <p:nvPr/>
        </p:nvSpPr>
        <p:spPr>
          <a:xfrm>
            <a:off x="633835" y="1371002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="" xmlns:a16="http://schemas.microsoft.com/office/drawing/2014/main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="" xmlns:a16="http://schemas.microsoft.com/office/drawing/2014/main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="" xmlns:a16="http://schemas.microsoft.com/office/drawing/2014/main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FILE DEFINITIONS GERAM TABELAS</a:t>
            </a:r>
            <a:endParaRPr lang="pt-BR" dirty="0"/>
          </a:p>
        </p:txBody>
      </p:sp>
      <p:pic>
        <p:nvPicPr>
          <p:cNvPr id="43" name="Picture 4" descr="https://lh4.googleusercontent.com/o3YgG223h1C6nIabnBymaXV-RugCwdELvy6KGfHDd_LPtsu5roJ5gQpvrUQ0MBipwZVRsmFC_bVmZgyXnQ_MqQbE7OYdqBdFULE-b6qZkR6byx7kTC9S7IP6CYnkRdOhWz2y4Qbj46kY0GNHCw">
            <a:extLst>
              <a:ext uri="{FF2B5EF4-FFF2-40B4-BE49-F238E27FC236}">
                <a16:creationId xmlns="" xmlns:a16="http://schemas.microsoft.com/office/drawing/2014/main" id="{55D6D2E4-54D4-4876-9EF9-C5BA56E91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9" t="29344" r="51706" b="25565"/>
          <a:stretch/>
        </p:blipFill>
        <p:spPr bwMode="auto">
          <a:xfrm>
            <a:off x="4463426" y="863697"/>
            <a:ext cx="4013689" cy="258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s://lh3.googleusercontent.com/3bN4KcAxdyozzrFuZo-DrSiB7p9uafVWeJUuUOUUjGRC4AvbUaMYbmmFx5rICm9x4tHSBCjq7rnFhfkv5eNP58NJrxxY-i1Ndy_9l84N-PDah4MhjbjR_ZI4M-i9N-0blNGdyGPjgobMlOzQCA">
            <a:extLst>
              <a:ext uri="{FF2B5EF4-FFF2-40B4-BE49-F238E27FC236}">
                <a16:creationId xmlns="" xmlns:a16="http://schemas.microsoft.com/office/drawing/2014/main" id="{A246ADA1-1508-4050-BCC4-5A81F82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49"/>
          <a:stretch/>
        </p:blipFill>
        <p:spPr bwMode="auto">
          <a:xfrm>
            <a:off x="630563" y="1371002"/>
            <a:ext cx="3649123" cy="256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lh3.googleusercontent.com/MiHBw5pnAWeBZoJmsI0ho3adKakNjPWdY-1f9jnMjJO0uClSw3fC7TIDp_1IpN1e-Z4RnGsjIkli46N4kmDZbD5N0KefQzQZTjHzh8Wd0KWZGfKoQldoHkWRmfjgaQleETwZzbs3gvWHcpiIkw">
            <a:extLst>
              <a:ext uri="{FF2B5EF4-FFF2-40B4-BE49-F238E27FC236}">
                <a16:creationId xmlns="" xmlns:a16="http://schemas.microsoft.com/office/drawing/2014/main" id="{BCA12B8F-839C-431E-ACE5-C06CD20AF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605" y="931001"/>
            <a:ext cx="31432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d.wattpad.com/story_parts/455769435/images/14dac6d670ea437f738051099784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3" b="29803"/>
          <a:stretch/>
        </p:blipFill>
        <p:spPr bwMode="auto">
          <a:xfrm>
            <a:off x="2645197" y="87098"/>
            <a:ext cx="7010400" cy="513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-1751334"/>
            <a:ext cx="4762500" cy="608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 descr="C:\Users\izabely.correa\Documents\GitHub\Mangata\desktop\02_storytelling2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0150" y="3075806"/>
            <a:ext cx="12192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izabely.correa\Documents\GitHub\Mangata\desktop\02_storytelling1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121" y="3263013"/>
            <a:ext cx="12192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2671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46</a:t>
            </a:fld>
            <a:endParaRPr lang="en">
              <a:solidFill>
                <a:srgbClr val="FFFFFF"/>
              </a:solidFill>
            </a:endParaRPr>
          </a:p>
        </p:txBody>
      </p:sp>
      <p:grpSp>
        <p:nvGrpSpPr>
          <p:cNvPr id="3" name="Group 37">
            <a:extLst>
              <a:ext uri="{FF2B5EF4-FFF2-40B4-BE49-F238E27FC236}">
                <a16:creationId xmlns="" xmlns:a16="http://schemas.microsoft.com/office/drawing/2014/main" id="{7061C267-3796-41EA-B3E5-F3162A57B009}"/>
              </a:ext>
            </a:extLst>
          </p:cNvPr>
          <p:cNvGrpSpPr/>
          <p:nvPr/>
        </p:nvGrpSpPr>
        <p:grpSpPr>
          <a:xfrm>
            <a:off x="4210035" y="1336274"/>
            <a:ext cx="553789" cy="132008"/>
            <a:chOff x="633835" y="3797055"/>
            <a:chExt cx="465198" cy="144244"/>
          </a:xfrm>
        </p:grpSpPr>
        <p:pic>
          <p:nvPicPr>
            <p:cNvPr id="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32">
            <a:extLst>
              <a:ext uri="{FF2B5EF4-FFF2-40B4-BE49-F238E27FC236}">
                <a16:creationId xmlns="" xmlns:a16="http://schemas.microsoft.com/office/drawing/2014/main" id="{7C1B1158-64A4-429C-B167-07C1F4775E8A}"/>
              </a:ext>
            </a:extLst>
          </p:cNvPr>
          <p:cNvGrpSpPr/>
          <p:nvPr/>
        </p:nvGrpSpPr>
        <p:grpSpPr>
          <a:xfrm>
            <a:off x="3960088" y="1334337"/>
            <a:ext cx="553789" cy="132008"/>
            <a:chOff x="633835" y="3797055"/>
            <a:chExt cx="465198" cy="144244"/>
          </a:xfrm>
        </p:grpSpPr>
        <p:pic>
          <p:nvPicPr>
            <p:cNvPr id="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2">
            <a:extLst>
              <a:ext uri="{FF2B5EF4-FFF2-40B4-BE49-F238E27FC236}">
                <a16:creationId xmlns="" xmlns:a16="http://schemas.microsoft.com/office/drawing/2014/main" id="{28BEFA22-A43D-41AC-BC60-3F69A69BBF66}"/>
              </a:ext>
            </a:extLst>
          </p:cNvPr>
          <p:cNvGrpSpPr/>
          <p:nvPr/>
        </p:nvGrpSpPr>
        <p:grpSpPr>
          <a:xfrm>
            <a:off x="575275" y="1334166"/>
            <a:ext cx="553789" cy="132008"/>
            <a:chOff x="633835" y="3797055"/>
            <a:chExt cx="465198" cy="144244"/>
          </a:xfrm>
        </p:grpSpPr>
        <p:pic>
          <p:nvPicPr>
            <p:cNvPr id="1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Shape 312">
            <a:extLst>
              <a:ext uri="{FF2B5EF4-FFF2-40B4-BE49-F238E27FC236}">
                <a16:creationId xmlns="" xmlns:a16="http://schemas.microsoft.com/office/drawing/2014/main" id="{04AA7AE3-905A-487E-89AF-D759CFD58AF7}"/>
              </a:ext>
            </a:extLst>
          </p:cNvPr>
          <p:cNvSpPr/>
          <p:nvPr/>
        </p:nvSpPr>
        <p:spPr>
          <a:xfrm>
            <a:off x="633835" y="1371002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Shape 312">
            <a:extLst>
              <a:ext uri="{FF2B5EF4-FFF2-40B4-BE49-F238E27FC236}">
                <a16:creationId xmlns="" xmlns:a16="http://schemas.microsoft.com/office/drawing/2014/main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Arrow: Bent-Up 16">
            <a:extLst>
              <a:ext uri="{FF2B5EF4-FFF2-40B4-BE49-F238E27FC236}">
                <a16:creationId xmlns="" xmlns:a16="http://schemas.microsoft.com/office/drawing/2014/main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Picture 4" descr="https://lh4.googleusercontent.com/o3YgG223h1C6nIabnBymaXV-RugCwdELvy6KGfHDd_LPtsu5roJ5gQpvrUQ0MBipwZVRsmFC_bVmZgyXnQ_MqQbE7OYdqBdFULE-b6qZkR6byx7kTC9S7IP6CYnkRdOhWz2y4Qbj46kY0GNHCw">
            <a:extLst>
              <a:ext uri="{FF2B5EF4-FFF2-40B4-BE49-F238E27FC236}">
                <a16:creationId xmlns="" xmlns:a16="http://schemas.microsoft.com/office/drawing/2014/main" id="{55D6D2E4-54D4-4876-9EF9-C5BA56E91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9" t="29344" r="51706" b="25565"/>
          <a:stretch/>
        </p:blipFill>
        <p:spPr bwMode="auto">
          <a:xfrm>
            <a:off x="4463426" y="863697"/>
            <a:ext cx="4013689" cy="258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lh3.googleusercontent.com/3bN4KcAxdyozzrFuZo-DrSiB7p9uafVWeJUuUOUUjGRC4AvbUaMYbmmFx5rICm9x4tHSBCjq7rnFhfkv5eNP58NJrxxY-i1Ndy_9l84N-PDah4MhjbjR_ZI4M-i9N-0blNGdyGPjgobMlOzQCA">
            <a:extLst>
              <a:ext uri="{FF2B5EF4-FFF2-40B4-BE49-F238E27FC236}">
                <a16:creationId xmlns="" xmlns:a16="http://schemas.microsoft.com/office/drawing/2014/main" id="{A246ADA1-1508-4050-BCC4-5A81F82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49"/>
          <a:stretch/>
        </p:blipFill>
        <p:spPr bwMode="auto">
          <a:xfrm>
            <a:off x="630563" y="1371002"/>
            <a:ext cx="3649123" cy="256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s://lh3.googleusercontent.com/MiHBw5pnAWeBZoJmsI0ho3adKakNjPWdY-1f9jnMjJO0uClSw3fC7TIDp_1IpN1e-Z4RnGsjIkli46N4kmDZbD5N0KefQzQZTjHzh8Wd0KWZGfKoQldoHkWRmfjgaQleETwZzbs3gvWHcpiIkw">
            <a:extLst>
              <a:ext uri="{FF2B5EF4-FFF2-40B4-BE49-F238E27FC236}">
                <a16:creationId xmlns="" xmlns:a16="http://schemas.microsoft.com/office/drawing/2014/main" id="{BCA12B8F-839C-431E-ACE5-C06CD20AF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605" y="931001"/>
            <a:ext cx="31432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C:\Users\izabely.correa\Documents\GitHub\Mangata\desktop\02_storytelling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5399" y="1042988"/>
            <a:ext cx="12192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7" descr="C:\Users\izabely.correa\Documents\GitHub\Mangata\desktop\02_storytelling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0150" y="-2271712"/>
            <a:ext cx="12192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66" b="50931"/>
          <a:stretch/>
        </p:blipFill>
        <p:spPr bwMode="auto">
          <a:xfrm>
            <a:off x="4667879" y="-2095500"/>
            <a:ext cx="5555753" cy="313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060" b="6326"/>
          <a:stretch/>
        </p:blipFill>
        <p:spPr bwMode="auto">
          <a:xfrm>
            <a:off x="4667879" y="1042321"/>
            <a:ext cx="5555753" cy="316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71149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011F487-B91F-426E-84B8-73605DB058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649"/>
          <a:stretch/>
        </p:blipFill>
        <p:spPr>
          <a:xfrm>
            <a:off x="242787" y="257101"/>
            <a:ext cx="8654337" cy="4646685"/>
          </a:xfrm>
          <a:prstGeom prst="rect">
            <a:avLst/>
          </a:prstGeom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7" y="238219"/>
            <a:ext cx="8681463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47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6" name="Shape 135"/>
          <p:cNvSpPr txBox="1">
            <a:spLocks/>
          </p:cNvSpPr>
          <p:nvPr/>
        </p:nvSpPr>
        <p:spPr>
          <a:xfrm>
            <a:off x="4300695" y="4617933"/>
            <a:ext cx="546973" cy="5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tx1"/>
                </a:solidFill>
              </a:rPr>
              <a:pPr algn="ctr"/>
              <a:t>47</a:t>
            </a:fld>
            <a:endParaRPr lang="en" dirty="0">
              <a:solidFill>
                <a:schemeClr val="tx1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tângulo 19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Shape 159"/>
          <p:cNvSpPr txBox="1">
            <a:spLocks/>
          </p:cNvSpPr>
          <p:nvPr/>
        </p:nvSpPr>
        <p:spPr>
          <a:xfrm>
            <a:off x="251521" y="3162062"/>
            <a:ext cx="8640959" cy="647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pt-BR" altLang="pt-BR" sz="4000" dirty="0">
                <a:solidFill>
                  <a:schemeClr val="bg1"/>
                </a:solidFill>
                <a:latin typeface="Arial Narrow" panose="020B0606020202030204" pitchFamily="34" charset="0"/>
              </a:rPr>
              <a:t>Case de Sucesso</a:t>
            </a:r>
            <a:endParaRPr lang="en" sz="4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4" name="Shape 160"/>
          <p:cNvSpPr txBox="1">
            <a:spLocks/>
          </p:cNvSpPr>
          <p:nvPr/>
        </p:nvSpPr>
        <p:spPr>
          <a:xfrm>
            <a:off x="1025452" y="3610005"/>
            <a:ext cx="7093096" cy="10380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bg1"/>
                </a:solidFill>
              </a:rPr>
              <a:t>+ 1 milhão de linhas de código migrado já em produção</a:t>
            </a:r>
          </a:p>
          <a:p>
            <a:pPr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bg1"/>
                </a:solidFill>
              </a:rPr>
              <a:t>12% de redução mensal no custo</a:t>
            </a:r>
          </a:p>
          <a:p>
            <a:pPr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bg1"/>
                </a:solidFill>
              </a:rPr>
              <a:t>12 meses de duração estimada para migração total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D6B43867-F1AA-444A-8AF4-5197E1B8EE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9519" y="939444"/>
            <a:ext cx="3024650" cy="2419716"/>
          </a:xfrm>
          <a:prstGeom prst="rect">
            <a:avLst/>
          </a:prstGeom>
        </p:spPr>
      </p:pic>
      <p:pic>
        <p:nvPicPr>
          <p:cNvPr id="1026" name="Picture 2" descr="C:\Users\izabely.correa\Documents\GitHub\Mangata\ideias - mangata\ilustracao-do-vetor-cosmonauta_1441-11.jpg"/>
          <p:cNvPicPr>
            <a:picLocks noChangeAspect="1" noChangeArrowheads="1"/>
          </p:cNvPicPr>
          <p:nvPr/>
        </p:nvPicPr>
        <p:blipFill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272" b="100000" l="0" r="100000">
                        <a14:foregroundMark x1="51917" y1="11022" x2="54792" y2="28594"/>
                        <a14:foregroundMark x1="23962" y1="51917" x2="29553" y2="53195"/>
                        <a14:foregroundMark x1="25080" y1="50000" x2="25080" y2="50000"/>
                        <a14:foregroundMark x1="23802" y1="52396" x2="23962" y2="49521"/>
                        <a14:foregroundMark x1="23962" y1="49042" x2="19329" y2="45367"/>
                        <a14:foregroundMark x1="19489" y1="41374" x2="27955" y2="40735"/>
                        <a14:foregroundMark x1="33387" y1="42812" x2="42332" y2="48722"/>
                        <a14:foregroundMark x1="42492" y1="22364" x2="41853" y2="25240"/>
                        <a14:foregroundMark x1="42492" y1="17093" x2="47284" y2="18211"/>
                        <a14:foregroundMark x1="42332" y1="16933" x2="42332" y2="13419"/>
                        <a14:backgroundMark x1="38339" y1="41853" x2="38339" y2="41853"/>
                        <a14:backgroundMark x1="39297" y1="44888" x2="41054" y2="46805"/>
                        <a14:backgroundMark x1="40096" y1="22684" x2="40096" y2="22684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040" y="-400882"/>
            <a:ext cx="596265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stronaut black and white illustration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128" b="93617" l="2889" r="94444">
                        <a14:foregroundMark x1="34444" y1="7872" x2="38889" y2="21277"/>
                        <a14:foregroundMark x1="31333" y1="40000" x2="49778" y2="34255"/>
                        <a14:foregroundMark x1="21111" y1="46383" x2="32444" y2="39787"/>
                        <a14:foregroundMark x1="19111" y1="50426" x2="21778" y2="46596"/>
                        <a14:foregroundMark x1="65778" y1="8085" x2="75556" y2="12340"/>
                        <a14:foregroundMark x1="65778" y1="7872" x2="62222" y2="15319"/>
                        <a14:foregroundMark x1="76222" y1="36170" x2="84000" y2="39787"/>
                        <a14:foregroundMark x1="83111" y1="40000" x2="87778" y2="46383"/>
                        <a14:foregroundMark x1="87556" y1="45957" x2="87556" y2="52340"/>
                        <a14:foregroundMark x1="67778" y1="63191" x2="76000" y2="61277"/>
                        <a14:foregroundMark x1="50889" y1="83830" x2="55778" y2="84894"/>
                        <a14:foregroundMark x1="55778" y1="84894" x2="55778" y2="84894"/>
                        <a14:foregroundMark x1="46889" y1="84681" x2="36000" y2="88936"/>
                        <a14:foregroundMark x1="22444" y1="92340" x2="16667" y2="90638"/>
                        <a14:foregroundMark x1="29333" y1="70851" x2="22444" y2="75319"/>
                        <a14:foregroundMark x1="18222" y1="80426" x2="15333" y2="86596"/>
                        <a14:foregroundMark x1="17111" y1="83617" x2="16667" y2="88723"/>
                        <a14:foregroundMark x1="16667" y1="85957" x2="18667" y2="90213"/>
                        <a14:foregroundMark x1="54222" y1="84468" x2="57333" y2="85532"/>
                        <a14:foregroundMark x1="19111" y1="50638" x2="18889" y2="52340"/>
                        <a14:foregroundMark x1="19111" y1="52766" x2="20000" y2="54255"/>
                        <a14:foregroundMark x1="20444" y1="54468" x2="22000" y2="55106"/>
                        <a14:foregroundMark x1="22000" y1="55106" x2="25333" y2="55106"/>
                        <a14:foregroundMark x1="57111" y1="85532" x2="59111" y2="87021"/>
                        <a14:foregroundMark x1="58667" y1="87021" x2="60000" y2="88085"/>
                        <a14:foregroundMark x1="25778" y1="91277" x2="34222" y2="89787"/>
                        <a14:foregroundMark x1="21778" y1="65745" x2="22889" y2="65532"/>
                        <a14:foregroundMark x1="81778" y1="22340" x2="78444" y2="27872"/>
                        <a14:backgroundMark x1="23111" y1="51489" x2="42000" y2="39149"/>
                        <a14:backgroundMark x1="80444" y1="43617" x2="81556" y2="53191"/>
                        <a14:backgroundMark x1="25333" y1="80638" x2="52000" y2="78723"/>
                        <a14:backgroundMark x1="46889" y1="8723" x2="69333" y2="3617"/>
                        <a14:backgroundMark x1="42222" y1="89787" x2="65556" y2="92128"/>
                        <a14:backgroundMark x1="18444" y1="92766" x2="34222" y2="92766"/>
                        <a14:backgroundMark x1="64667" y1="54681" x2="67111" y2="46809"/>
                        <a14:backgroundMark x1="39556" y1="62340" x2="44667" y2="58085"/>
                        <a14:backgroundMark x1="21778" y1="51064" x2="23111" y2="48936"/>
                        <a14:backgroundMark x1="25778" y1="53617" x2="21333" y2="52340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558519"/>
            <a:ext cx="4286250" cy="447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8533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347614"/>
            <a:ext cx="8763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hape 179"/>
          <p:cNvSpPr txBox="1">
            <a:spLocks/>
          </p:cNvSpPr>
          <p:nvPr/>
        </p:nvSpPr>
        <p:spPr>
          <a:xfrm>
            <a:off x="251520" y="3990682"/>
            <a:ext cx="2232248" cy="66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200" dirty="0">
                <a:solidFill>
                  <a:schemeClr val="tx1"/>
                </a:solidFill>
                <a:latin typeface="Arial Narrow" panose="020B0606020202030204" pitchFamily="34" charset="0"/>
              </a:rPr>
              <a:t>Banco da Amazônia</a:t>
            </a:r>
          </a:p>
        </p:txBody>
      </p:sp>
      <p:cxnSp>
        <p:nvCxnSpPr>
          <p:cNvPr id="38" name="Conector reto 37"/>
          <p:cNvCxnSpPr/>
          <p:nvPr/>
        </p:nvCxnSpPr>
        <p:spPr>
          <a:xfrm>
            <a:off x="374542" y="4659982"/>
            <a:ext cx="958596" cy="0"/>
          </a:xfrm>
          <a:prstGeom prst="line">
            <a:avLst/>
          </a:prstGeom>
          <a:ln w="57150">
            <a:solidFill>
              <a:schemeClr val="tx1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9" name="Retângulo 38"/>
          <p:cNvSpPr/>
          <p:nvPr/>
        </p:nvSpPr>
        <p:spPr>
          <a:xfrm>
            <a:off x="8608423" y="17879"/>
            <a:ext cx="53557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Shape 271"/>
          <p:cNvSpPr txBox="1">
            <a:spLocks/>
          </p:cNvSpPr>
          <p:nvPr/>
        </p:nvSpPr>
        <p:spPr>
          <a:xfrm>
            <a:off x="85953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rgbClr val="294667"/>
                </a:solidFill>
              </a:rPr>
              <a:pPr algn="ctr"/>
              <a:t>48</a:t>
            </a:fld>
            <a:endParaRPr lang="en" dirty="0">
              <a:solidFill>
                <a:srgbClr val="294667"/>
              </a:solidFill>
            </a:endParaRPr>
          </a:p>
        </p:txBody>
      </p:sp>
      <p:sp>
        <p:nvSpPr>
          <p:cNvPr id="4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467823" y="543066"/>
            <a:ext cx="5140599" cy="4230510"/>
          </a:xfrm>
        </p:spPr>
        <p:txBody>
          <a:bodyPr/>
          <a:lstStyle/>
          <a:p>
            <a:pPr>
              <a:buNone/>
            </a:pPr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</a:rPr>
              <a:t> Pouco mais de </a:t>
            </a:r>
            <a:r>
              <a:rPr lang="pt-BR" sz="1600" b="1" dirty="0">
                <a:solidFill>
                  <a:schemeClr val="tx1"/>
                </a:solidFill>
                <a:latin typeface="Calibri" panose="020F0502020204030204" pitchFamily="34" charset="0"/>
              </a:rPr>
              <a:t>1 milhão </a:t>
            </a:r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</a:rPr>
              <a:t>de linhas de código migrado já em produção – Projeto Porte Recálculo;</a:t>
            </a: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</a:rPr>
              <a:t> Sistema com grande volume de processamento, o que gerou redução considerável de RMP e consequentemente do custo mensal de manutenção com o mainframe. Redução mensal no custo com o mainframe após a implantação em produção do projeto Porte Recálculo : </a:t>
            </a:r>
            <a:r>
              <a:rPr lang="pt-BR" sz="1600" b="1" dirty="0">
                <a:solidFill>
                  <a:schemeClr val="tx1"/>
                </a:solidFill>
                <a:latin typeface="Calibri" panose="020F0502020204030204" pitchFamily="34" charset="0"/>
              </a:rPr>
              <a:t>12%</a:t>
            </a: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</a:rPr>
              <a:t> Projeto para desligamento total do mainframe iniciado (mais de 3 milhões de linhas de código). Previsão de encerramento: Agosto de 2018 – Duração total estimada do projeto de desligamento do mainframe até a entrada em produção: </a:t>
            </a:r>
            <a:r>
              <a:rPr lang="pt-BR" sz="1600" b="1" dirty="0">
                <a:solidFill>
                  <a:schemeClr val="tx1"/>
                </a:solidFill>
                <a:latin typeface="Calibri" panose="020F0502020204030204" pitchFamily="34" charset="0"/>
              </a:rPr>
              <a:t>12 meses </a:t>
            </a: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8608423" y="-8247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Shape 135"/>
          <p:cNvSpPr txBox="1">
            <a:spLocks/>
          </p:cNvSpPr>
          <p:nvPr/>
        </p:nvSpPr>
        <p:spPr>
          <a:xfrm>
            <a:off x="8608423" y="-22433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accent1">
                    <a:lumMod val="50000"/>
                  </a:schemeClr>
                </a:solidFill>
              </a:rPr>
              <a:pPr algn="ctr"/>
              <a:t>48</a:t>
            </a:fld>
            <a:endParaRPr lang="en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Shape 181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48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488344BD-5D7E-457C-B5ED-ED84D3CDF1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4933" y="4361472"/>
            <a:ext cx="670876" cy="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805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7" y="246580"/>
            <a:ext cx="8656913" cy="4657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0" name="Shape 3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49</a:t>
            </a:fld>
            <a:endParaRPr lang="en" dirty="0"/>
          </a:p>
        </p:txBody>
      </p:sp>
      <p:sp>
        <p:nvSpPr>
          <p:cNvPr id="321" name="Shape 321"/>
          <p:cNvSpPr txBox="1">
            <a:spLocks noGrp="1"/>
          </p:cNvSpPr>
          <p:nvPr>
            <p:ph type="ctrTitle" idx="4294967295"/>
          </p:nvPr>
        </p:nvSpPr>
        <p:spPr>
          <a:xfrm>
            <a:off x="0" y="1355725"/>
            <a:ext cx="6594475" cy="10588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>
                <a:solidFill>
                  <a:srgbClr val="FFA800"/>
                </a:solidFill>
                <a:latin typeface="Arial Narrow" panose="020B0606020202030204" pitchFamily="34" charset="0"/>
              </a:rPr>
              <a:t>Thanks!</a:t>
            </a:r>
          </a:p>
        </p:txBody>
      </p:sp>
      <p:sp>
        <p:nvSpPr>
          <p:cNvPr id="322" name="Shape 322"/>
          <p:cNvSpPr txBox="1">
            <a:spLocks noGrp="1"/>
          </p:cNvSpPr>
          <p:nvPr>
            <p:ph type="subTitle" idx="4294967295"/>
          </p:nvPr>
        </p:nvSpPr>
        <p:spPr>
          <a:xfrm>
            <a:off x="0" y="2298700"/>
            <a:ext cx="6594475" cy="8223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b="1" dirty="0">
                <a:solidFill>
                  <a:srgbClr val="FFFFFF"/>
                </a:solidFill>
              </a:rPr>
              <a:t>Any questions?</a:t>
            </a:r>
          </a:p>
        </p:txBody>
      </p:sp>
      <p:sp>
        <p:nvSpPr>
          <p:cNvPr id="5" name="Shape 322"/>
          <p:cNvSpPr txBox="1">
            <a:spLocks/>
          </p:cNvSpPr>
          <p:nvPr/>
        </p:nvSpPr>
        <p:spPr>
          <a:xfrm>
            <a:off x="467544" y="3234158"/>
            <a:ext cx="8424936" cy="16418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 b="1" dirty="0">
                <a:solidFill>
                  <a:srgbClr val="FFFFFF"/>
                </a:solidFill>
              </a:rPr>
              <a:t>Mais Informações:</a:t>
            </a: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endParaRPr lang="en" sz="1600" dirty="0">
              <a:solidFill>
                <a:srgbClr val="FFFFFF"/>
              </a:solidFill>
            </a:endParaRP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 dirty="0">
                <a:solidFill>
                  <a:srgbClr val="FFFFFF"/>
                </a:solidFill>
              </a:rPr>
              <a:t>www.pdcase.com.br</a:t>
            </a: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Open Sans"/>
              <a:buNone/>
            </a:pPr>
            <a:r>
              <a:rPr lang="pt-BR" sz="1600" dirty="0">
                <a:solidFill>
                  <a:srgbClr val="FFFFFF"/>
                </a:solidFill>
              </a:rPr>
              <a:t>https://www.facebook.com/pdcaseinformatica/</a:t>
            </a: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None/>
            </a:pPr>
            <a:r>
              <a:rPr lang="pt-BR" sz="1600" dirty="0">
                <a:solidFill>
                  <a:srgbClr val="FFFFFF"/>
                </a:solidFill>
              </a:rPr>
              <a:t>https://www.linkedin.com/company-beta/579699/ </a:t>
            </a:r>
            <a:endParaRPr lang="en" sz="1600" dirty="0">
              <a:solidFill>
                <a:srgbClr val="FFFFFF"/>
              </a:solidFill>
            </a:endParaRP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Open Sans"/>
              <a:buNone/>
            </a:pPr>
            <a:r>
              <a:rPr lang="pt-BR" sz="1600" dirty="0">
                <a:solidFill>
                  <a:srgbClr val="FFFFFF"/>
                </a:solidFill>
              </a:rPr>
              <a:t>https://twitter.com/PDCase</a:t>
            </a:r>
            <a:endParaRPr lang="en" sz="1600" dirty="0">
              <a:solidFill>
                <a:srgbClr val="FFFFFF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tângulo 8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854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-1946201"/>
            <a:ext cx="7315200" cy="976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5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983848" y="-895171"/>
            <a:ext cx="7188552" cy="691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24" b="44934" l="7832" r="31327">
                        <a14:foregroundMark x1="20610" y1="26344" x2="19868" y2="32599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28" t="18820" r="70517" b="55935"/>
          <a:stretch/>
        </p:blipFill>
        <p:spPr bwMode="auto">
          <a:xfrm>
            <a:off x="-396552" y="1059582"/>
            <a:ext cx="1542197" cy="1746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51" t="21835" r="70702" b="56330"/>
          <a:stretch/>
        </p:blipFill>
        <p:spPr bwMode="auto">
          <a:xfrm>
            <a:off x="1733266" y="768202"/>
            <a:ext cx="1460310" cy="1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7956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79" y="-1865587"/>
            <a:ext cx="7315200" cy="976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27679" y="-1820738"/>
            <a:ext cx="7288642" cy="395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927679" y="2319013"/>
            <a:ext cx="7315200" cy="7041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926668" y="-1216538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1089215" y="-1244674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MANGATA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13" name="Picture 6" descr="C:\Users\izabely.correa\Documents\GitHub\Mangata\astro - mangata\download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306" r="23420"/>
          <a:stretch/>
        </p:blipFill>
        <p:spPr bwMode="auto">
          <a:xfrm>
            <a:off x="5419741" y="-725544"/>
            <a:ext cx="2032579" cy="246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/>
          <p:cNvSpPr/>
          <p:nvPr/>
        </p:nvSpPr>
        <p:spPr>
          <a:xfrm>
            <a:off x="927665" y="-273150"/>
            <a:ext cx="3634983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Significado da Palavra</a:t>
            </a:r>
            <a:endParaRPr lang="pt-BR" sz="1050" dirty="0"/>
          </a:p>
        </p:txBody>
      </p:sp>
      <p:sp>
        <p:nvSpPr>
          <p:cNvPr id="15" name="Retângulo 14"/>
          <p:cNvSpPr/>
          <p:nvPr/>
        </p:nvSpPr>
        <p:spPr>
          <a:xfrm>
            <a:off x="927664" y="374922"/>
            <a:ext cx="3634984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Caminho de luz que a lua deixa ao refletir na água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4585280" y="1671067"/>
            <a:ext cx="3659128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Como faremos significado para você e sua empresa?</a:t>
            </a:r>
            <a:endParaRPr lang="pt-BR" sz="1050" dirty="0"/>
          </a:p>
        </p:txBody>
      </p:sp>
      <p:sp>
        <p:nvSpPr>
          <p:cNvPr id="17" name="Retângulo 16"/>
          <p:cNvSpPr/>
          <p:nvPr/>
        </p:nvSpPr>
        <p:spPr>
          <a:xfrm>
            <a:off x="4585280" y="2607171"/>
            <a:ext cx="3659127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Mostramos um caminho feito de energia, que dará luz a suas ideias.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Um caminho que migra sua tecnologia e a reflete em algo mais atual.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18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065" y="3327251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upo 18"/>
          <p:cNvGrpSpPr/>
          <p:nvPr/>
        </p:nvGrpSpPr>
        <p:grpSpPr>
          <a:xfrm>
            <a:off x="971600" y="1764283"/>
            <a:ext cx="3684264" cy="2100932"/>
            <a:chOff x="683568" y="1224806"/>
            <a:chExt cx="3684264" cy="2100932"/>
          </a:xfrm>
        </p:grpSpPr>
        <p:sp>
          <p:nvSpPr>
            <p:cNvPr id="20" name="Shape 133"/>
            <p:cNvSpPr txBox="1">
              <a:spLocks/>
            </p:cNvSpPr>
            <p:nvPr/>
          </p:nvSpPr>
          <p:spPr>
            <a:xfrm>
              <a:off x="692832" y="1224806"/>
              <a:ext cx="3675000" cy="5760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4667"/>
                </a:buClr>
                <a:buSzPct val="100000"/>
                <a:buFont typeface="Merriweather"/>
                <a:buNone/>
                <a:defRPr sz="3000" b="1" i="0" u="none" strike="noStrike" cap="none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1pPr>
              <a:lvl2pPr lvl="1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2pPr>
              <a:lvl3pPr lvl="2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3pPr>
              <a:lvl4pPr lvl="3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4pPr>
              <a:lvl5pPr lvl="4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5pPr>
              <a:lvl6pPr lvl="5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6pPr>
              <a:lvl7pPr lvl="6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7pPr>
              <a:lvl8pPr lvl="7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8pPr>
              <a:lvl9pPr lvl="8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9pPr>
            </a:lstStyle>
            <a:p>
              <a:r>
                <a:rPr lang="pt-BR" sz="40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TE</a:t>
              </a:r>
              <a:r>
                <a:rPr lang="pt-BR" sz="6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14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40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LEVAREMOS</a:t>
              </a:r>
            </a:p>
          </p:txBody>
        </p:sp>
        <p:sp>
          <p:nvSpPr>
            <p:cNvPr id="21" name="Retângulo 20"/>
            <p:cNvSpPr/>
            <p:nvPr/>
          </p:nvSpPr>
          <p:spPr>
            <a:xfrm>
              <a:off x="683568" y="2217742"/>
              <a:ext cx="3591048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 </a:t>
              </a:r>
              <a:r>
                <a:rPr lang="pt-BR" sz="3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8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A L É M</a:t>
              </a:r>
              <a:endParaRPr lang="en" sz="4800" spc="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720813" y="1391746"/>
              <a:ext cx="3583032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50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AO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50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INFINITO</a:t>
              </a:r>
            </a:p>
          </p:txBody>
        </p:sp>
      </p:grpSp>
      <p:sp>
        <p:nvSpPr>
          <p:cNvPr id="25" name="Retângulo 24"/>
          <p:cNvSpPr/>
          <p:nvPr/>
        </p:nvSpPr>
        <p:spPr>
          <a:xfrm>
            <a:off x="4716016" y="4011910"/>
            <a:ext cx="3494867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MAIS QUE MUDAR</a:t>
            </a:r>
          </a:p>
          <a:p>
            <a:pPr lvl="0"/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 V O</a:t>
            </a:r>
            <a:r>
              <a:rPr lang="pt-BR" sz="5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L</a:t>
            </a:r>
            <a:r>
              <a:rPr lang="pt-BR" sz="5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U</a:t>
            </a:r>
            <a:r>
              <a:rPr lang="pt-BR" sz="5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I</a:t>
            </a:r>
            <a:r>
              <a:rPr lang="pt-BR" sz="5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</a:t>
            </a:r>
            <a:endParaRPr lang="pt-BR" sz="5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26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715" y="4327759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tângulo 23"/>
          <p:cNvSpPr/>
          <p:nvPr/>
        </p:nvSpPr>
        <p:spPr>
          <a:xfrm>
            <a:off x="923028" y="4551387"/>
            <a:ext cx="3644999" cy="1116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Não é apenas mudar, é se adaptar/ evoluir. Pois para sobreviver no mercado é necessário se adaptar a ele.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923031" y="3903315"/>
            <a:ext cx="36396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Por que mudar?</a:t>
            </a:r>
            <a:endParaRPr lang="pt-BR" sz="1050" dirty="0"/>
          </a:p>
        </p:txBody>
      </p:sp>
    </p:spTree>
    <p:extLst>
      <p:ext uri="{BB962C8B-B14F-4D97-AF65-F5344CB8AC3E}">
        <p14:creationId xmlns:p14="http://schemas.microsoft.com/office/powerpoint/2010/main" val="1141108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izabely.correa\Documents\GitHub\Mangata\info\01_mangata_mobi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-7077322"/>
            <a:ext cx="4572000" cy="1585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757299" y="4371950"/>
            <a:ext cx="4572001" cy="4401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89" y="-7077322"/>
            <a:ext cx="4592545" cy="8175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746239" y="-6717282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908786" y="-6745418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MANGATA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13" name="Picture 6" descr="C:\Users\izabely.correa\Documents\GitHub\Mangata\astro - mangata\download.jp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-4701058"/>
            <a:ext cx="4392487" cy="246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/>
          <p:cNvSpPr/>
          <p:nvPr/>
        </p:nvSpPr>
        <p:spPr>
          <a:xfrm>
            <a:off x="747236" y="-5997202"/>
            <a:ext cx="3620596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   Significado da Palavra</a:t>
            </a:r>
            <a:endParaRPr lang="pt-BR" sz="1050" dirty="0"/>
          </a:p>
        </p:txBody>
      </p:sp>
      <p:sp>
        <p:nvSpPr>
          <p:cNvPr id="15" name="Retângulo 14"/>
          <p:cNvSpPr/>
          <p:nvPr/>
        </p:nvSpPr>
        <p:spPr>
          <a:xfrm>
            <a:off x="747235" y="-5205114"/>
            <a:ext cx="3620598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   Caminho de luz que a lua deixa ao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refletir na água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384959" y="-2612826"/>
            <a:ext cx="3957908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Como faremos significado para você e sua empresa?</a:t>
            </a:r>
            <a:endParaRPr lang="pt-BR" sz="1050" dirty="0"/>
          </a:p>
        </p:txBody>
      </p:sp>
      <p:sp>
        <p:nvSpPr>
          <p:cNvPr id="17" name="Retângulo 16"/>
          <p:cNvSpPr/>
          <p:nvPr/>
        </p:nvSpPr>
        <p:spPr>
          <a:xfrm>
            <a:off x="1384959" y="-1684956"/>
            <a:ext cx="3940775" cy="13952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Mostramos um caminho feito de 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energia, que dará luz a suas ideias.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Um caminho que migra sua 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tecnologia e a reflete em algo mais 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atual.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18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59" y="1931468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6" y="1098129"/>
            <a:ext cx="4568273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" name="Grupo 18"/>
          <p:cNvGrpSpPr/>
          <p:nvPr/>
        </p:nvGrpSpPr>
        <p:grpSpPr>
          <a:xfrm>
            <a:off x="1247776" y="38972"/>
            <a:ext cx="3684264" cy="2100932"/>
            <a:chOff x="683568" y="1224806"/>
            <a:chExt cx="3684264" cy="2100932"/>
          </a:xfrm>
        </p:grpSpPr>
        <p:sp>
          <p:nvSpPr>
            <p:cNvPr id="20" name="Shape 133"/>
            <p:cNvSpPr txBox="1">
              <a:spLocks/>
            </p:cNvSpPr>
            <p:nvPr/>
          </p:nvSpPr>
          <p:spPr>
            <a:xfrm>
              <a:off x="692832" y="1224806"/>
              <a:ext cx="3675000" cy="5760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4667"/>
                </a:buClr>
                <a:buSzPct val="100000"/>
                <a:buFont typeface="Merriweather"/>
                <a:buNone/>
                <a:defRPr sz="3000" b="1" i="0" u="none" strike="noStrike" cap="none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1pPr>
              <a:lvl2pPr lvl="1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2pPr>
              <a:lvl3pPr lvl="2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3pPr>
              <a:lvl4pPr lvl="3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4pPr>
              <a:lvl5pPr lvl="4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5pPr>
              <a:lvl6pPr lvl="5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6pPr>
              <a:lvl7pPr lvl="6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7pPr>
              <a:lvl8pPr lvl="7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8pPr>
              <a:lvl9pPr lvl="8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9pPr>
            </a:lstStyle>
            <a:p>
              <a:r>
                <a:rPr lang="pt-BR" sz="40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TE</a:t>
              </a:r>
              <a:r>
                <a:rPr lang="pt-BR" sz="6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14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40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LEVAREMOS</a:t>
              </a:r>
            </a:p>
          </p:txBody>
        </p:sp>
        <p:sp>
          <p:nvSpPr>
            <p:cNvPr id="21" name="Retângulo 20"/>
            <p:cNvSpPr/>
            <p:nvPr/>
          </p:nvSpPr>
          <p:spPr>
            <a:xfrm>
              <a:off x="683568" y="2217742"/>
              <a:ext cx="3591048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 </a:t>
              </a:r>
              <a:r>
                <a:rPr lang="pt-BR" sz="3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8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A L É M</a:t>
              </a:r>
              <a:endParaRPr lang="en" sz="4800" spc="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720813" y="1391746"/>
              <a:ext cx="3583032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50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AO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50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INFINITO</a:t>
              </a:r>
            </a:p>
          </p:txBody>
        </p:sp>
      </p:grpSp>
      <p:sp>
        <p:nvSpPr>
          <p:cNvPr id="23" name="Retângulo 22"/>
          <p:cNvSpPr/>
          <p:nvPr/>
        </p:nvSpPr>
        <p:spPr>
          <a:xfrm>
            <a:off x="765359" y="2119355"/>
            <a:ext cx="3950655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   Por que mudar?</a:t>
            </a:r>
            <a:endParaRPr lang="pt-BR" sz="1050" dirty="0"/>
          </a:p>
        </p:txBody>
      </p:sp>
      <p:sp>
        <p:nvSpPr>
          <p:cNvPr id="24" name="Retângulo 23"/>
          <p:cNvSpPr/>
          <p:nvPr/>
        </p:nvSpPr>
        <p:spPr>
          <a:xfrm>
            <a:off x="765358" y="2767427"/>
            <a:ext cx="3950658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   Não é apenas mudar, é se adaptar/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evoluir. Pois para sobreviver no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mercado é necessário se adaptar a ele.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1115623" y="4026984"/>
            <a:ext cx="3831498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4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MAIS QUE MUDAR</a:t>
            </a:r>
          </a:p>
          <a:p>
            <a:pPr lvl="0"/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</a:t>
            </a:r>
            <a:r>
              <a:rPr lang="pt-BR" sz="48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O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L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U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I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</a:t>
            </a:r>
            <a:endParaRPr lang="pt-BR" sz="5000" spc="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473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FE40B82-951C-4F13-9CDA-8DDE7C26AD68}"/>
              </a:ext>
            </a:extLst>
          </p:cNvPr>
          <p:cNvSpPr/>
          <p:nvPr/>
        </p:nvSpPr>
        <p:spPr>
          <a:xfrm>
            <a:off x="5148064" y="3410875"/>
            <a:ext cx="432048" cy="1911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3" name="Shape 133"/>
          <p:cNvSpPr txBox="1">
            <a:spLocks noGrp="1"/>
          </p:cNvSpPr>
          <p:nvPr>
            <p:ph type="ctrTitle"/>
          </p:nvPr>
        </p:nvSpPr>
        <p:spPr>
          <a:xfrm>
            <a:off x="5020500" y="1131590"/>
            <a:ext cx="36750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 dirty="0">
                <a:solidFill>
                  <a:schemeClr val="tx1"/>
                </a:solidFill>
                <a:latin typeface="Arial Narrow" panose="020B0606020202030204" pitchFamily="34" charset="0"/>
              </a:rPr>
              <a:t>Migração</a:t>
            </a:r>
            <a:endParaRPr lang="en" sz="36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type="subTitle" idx="1"/>
          </p:nvPr>
        </p:nvSpPr>
        <p:spPr>
          <a:xfrm>
            <a:off x="5020498" y="2482565"/>
            <a:ext cx="4123501" cy="573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pt-BR" dirty="0"/>
              <a:t>O Processo de migração é realizado com o apoio de ferramenta automatizada, que interpreta o código COBOL e gera código PL/SQL.</a:t>
            </a:r>
            <a:endParaRPr lang="pt-BR" sz="1600" dirty="0"/>
          </a:p>
          <a:p>
            <a:r>
              <a:rPr lang="pt-BR" sz="1600" dirty="0"/>
              <a:t/>
            </a:r>
            <a:br>
              <a:rPr lang="pt-BR" sz="1600" dirty="0"/>
            </a:br>
            <a:r>
              <a:rPr lang="pt-BR" dirty="0"/>
              <a:t>A partir da leitura da base de dados do SADS, são extraídas as informações para a criação automatizada de telas em Java.</a:t>
            </a:r>
            <a:endParaRPr lang="pt-BR" sz="1600" dirty="0"/>
          </a:p>
          <a:p>
            <a:r>
              <a:rPr lang="pt-BR" sz="1600" dirty="0"/>
              <a:t/>
            </a:r>
            <a:br>
              <a:rPr lang="pt-BR" sz="1600" dirty="0"/>
            </a:br>
            <a:endParaRPr lang="pt-BR" sz="1450" dirty="0"/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8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608423" y="-8247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Shape 135"/>
          <p:cNvSpPr txBox="1">
            <a:spLocks/>
          </p:cNvSpPr>
          <p:nvPr/>
        </p:nvSpPr>
        <p:spPr>
          <a:xfrm>
            <a:off x="8608423" y="-22433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accent1">
                    <a:lumMod val="50000"/>
                  </a:schemeClr>
                </a:solidFill>
              </a:rPr>
              <a:pPr algn="ctr"/>
              <a:t>8</a:t>
            </a:fld>
            <a:endParaRPr lang="e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3063" y="14186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3D2F603B-4293-4479-8760-671DC2FC6F92}"/>
              </a:ext>
            </a:extLst>
          </p:cNvPr>
          <p:cNvCxnSpPr>
            <a:cxnSpLocks/>
          </p:cNvCxnSpPr>
          <p:nvPr/>
        </p:nvCxnSpPr>
        <p:spPr>
          <a:xfrm>
            <a:off x="5148064" y="2386977"/>
            <a:ext cx="43204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582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izabely.correa\Documents\GitHub\Mangata\info\01_mangata_deskt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75" y="-2540819"/>
            <a:ext cx="8323263" cy="1484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6" y="-2540819"/>
            <a:ext cx="8304999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417176" y="5432739"/>
            <a:ext cx="8332204" cy="8012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tângulo 17"/>
          <p:cNvSpPr/>
          <p:nvPr/>
        </p:nvSpPr>
        <p:spPr>
          <a:xfrm>
            <a:off x="403562" y="-2008626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hape 133"/>
          <p:cNvSpPr txBox="1">
            <a:spLocks noGrp="1"/>
          </p:cNvSpPr>
          <p:nvPr>
            <p:ph type="ctrTitle"/>
          </p:nvPr>
        </p:nvSpPr>
        <p:spPr>
          <a:xfrm>
            <a:off x="566109" y="-2036762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MIGRAÇÃO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985" y="-1676722"/>
            <a:ext cx="2977235" cy="3600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Retângulo 47"/>
          <p:cNvSpPr/>
          <p:nvPr/>
        </p:nvSpPr>
        <p:spPr>
          <a:xfrm>
            <a:off x="5604577" y="-4043"/>
            <a:ext cx="20858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DESTINO: FUTURO</a:t>
            </a:r>
          </a:p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SAÍDA: PRA ONTEM!</a:t>
            </a:r>
            <a:endParaRPr lang="pt-BR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27125" y="932289"/>
            <a:ext cx="8304999" cy="4068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Retângulo 29"/>
          <p:cNvSpPr/>
          <p:nvPr/>
        </p:nvSpPr>
        <p:spPr>
          <a:xfrm>
            <a:off x="4612746" y="1923678"/>
            <a:ext cx="4135718" cy="540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Sobre a Nave</a:t>
            </a:r>
            <a:endParaRPr lang="pt-BR" sz="1050" dirty="0"/>
          </a:p>
        </p:txBody>
      </p:sp>
      <p:sp>
        <p:nvSpPr>
          <p:cNvPr id="31" name="Retângulo 30"/>
          <p:cNvSpPr/>
          <p:nvPr/>
        </p:nvSpPr>
        <p:spPr>
          <a:xfrm>
            <a:off x="4612744" y="2608337"/>
            <a:ext cx="4135719" cy="1296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O Processo de migração é realizado com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 smtClean="0">
                <a:solidFill>
                  <a:schemeClr val="tx1"/>
                </a:solidFill>
              </a:rPr>
              <a:t>o </a:t>
            </a:r>
            <a:r>
              <a:rPr lang="pt-BR" sz="1600" dirty="0">
                <a:solidFill>
                  <a:schemeClr val="tx1"/>
                </a:solidFill>
              </a:rPr>
              <a:t>apoio de ferramenta automatizada, que interpreta o código COBOL e gera código PL/SQL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052836"/>
            <a:ext cx="1835792" cy="1593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Retângulo 46"/>
          <p:cNvSpPr/>
          <p:nvPr/>
        </p:nvSpPr>
        <p:spPr>
          <a:xfrm>
            <a:off x="611560" y="-1388690"/>
            <a:ext cx="4136069" cy="3293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4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COLOQUE SEU </a:t>
            </a:r>
          </a:p>
          <a:p>
            <a:pPr lvl="0"/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 A P A C E T E</a:t>
            </a:r>
            <a:endParaRPr lang="pt-BR" sz="4400" spc="-15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  <a:p>
            <a:pPr lvl="0"/>
            <a:r>
              <a:rPr lang="pt-BR" sz="44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EMBARQUE  NESTA </a:t>
            </a:r>
          </a:p>
          <a:p>
            <a:pPr lvl="0"/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 I  A  G  E  M</a:t>
            </a:r>
            <a:endParaRPr lang="pt-BR" sz="6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22" name="AutoShape 14" descr="Resultado de imagem para CAIXA DESENH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" name="AutoShape 16" descr="Resultado de imagem para CAIXA DESENH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7180262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Retângulo 40"/>
          <p:cNvSpPr/>
          <p:nvPr/>
        </p:nvSpPr>
        <p:spPr>
          <a:xfrm>
            <a:off x="417177" y="8227152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   Sobre a Viagem</a:t>
            </a:r>
            <a:endParaRPr lang="pt-BR" sz="1050" dirty="0"/>
          </a:p>
        </p:txBody>
      </p:sp>
      <p:sp>
        <p:nvSpPr>
          <p:cNvPr id="42" name="Retângulo 41"/>
          <p:cNvSpPr/>
          <p:nvPr/>
        </p:nvSpPr>
        <p:spPr>
          <a:xfrm>
            <a:off x="417175" y="8875223"/>
            <a:ext cx="4135719" cy="16894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 smtClean="0">
                <a:solidFill>
                  <a:schemeClr val="tx1"/>
                </a:solidFill>
              </a:rPr>
              <a:t>   ORIGEM:</a:t>
            </a:r>
            <a:r>
              <a:rPr lang="pt-BR" sz="1600" dirty="0" smtClean="0">
                <a:solidFill>
                  <a:schemeClr val="tx1"/>
                </a:solidFill>
              </a:rPr>
              <a:t> Leitura </a:t>
            </a:r>
            <a:r>
              <a:rPr lang="pt-BR" sz="1600" dirty="0">
                <a:solidFill>
                  <a:schemeClr val="tx1"/>
                </a:solidFill>
              </a:rPr>
              <a:t>da base de dados do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SADS.</a:t>
            </a:r>
          </a:p>
          <a:p>
            <a:r>
              <a:rPr lang="pt-BR" sz="1600" b="1" dirty="0">
                <a:solidFill>
                  <a:schemeClr val="tx1"/>
                </a:solidFill>
              </a:rPr>
              <a:t> </a:t>
            </a:r>
            <a:r>
              <a:rPr lang="pt-BR" sz="1600" b="1" dirty="0" smtClean="0">
                <a:solidFill>
                  <a:schemeClr val="tx1"/>
                </a:solidFill>
              </a:rPr>
              <a:t>  PROCESSO:</a:t>
            </a:r>
            <a:r>
              <a:rPr lang="pt-BR" sz="1600" dirty="0" smtClean="0">
                <a:solidFill>
                  <a:schemeClr val="tx1"/>
                </a:solidFill>
              </a:rPr>
              <a:t> São </a:t>
            </a:r>
            <a:r>
              <a:rPr lang="pt-BR" sz="1600" dirty="0">
                <a:solidFill>
                  <a:schemeClr val="tx1"/>
                </a:solidFill>
              </a:rPr>
              <a:t>extraídas as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informações para </a:t>
            </a:r>
            <a:r>
              <a:rPr lang="pt-BR" sz="1600" dirty="0">
                <a:solidFill>
                  <a:schemeClr val="tx1"/>
                </a:solidFill>
              </a:rPr>
              <a:t>a </a:t>
            </a:r>
            <a:r>
              <a:rPr lang="pt-BR" sz="1600" dirty="0" smtClean="0">
                <a:solidFill>
                  <a:schemeClr val="tx1"/>
                </a:solidFill>
              </a:rPr>
              <a:t>criação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automatizada.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   DESTINO: </a:t>
            </a:r>
            <a:r>
              <a:rPr lang="pt-BR" sz="1600" dirty="0" smtClean="0">
                <a:solidFill>
                  <a:schemeClr val="tx1"/>
                </a:solidFill>
              </a:rPr>
              <a:t>Telas </a:t>
            </a:r>
            <a:r>
              <a:rPr lang="pt-BR" sz="1600" dirty="0">
                <a:solidFill>
                  <a:schemeClr val="tx1"/>
                </a:solidFill>
              </a:rPr>
              <a:t>em Java.</a:t>
            </a:r>
          </a:p>
        </p:txBody>
      </p:sp>
      <p:grpSp>
        <p:nvGrpSpPr>
          <p:cNvPr id="2063" name="Grupo 2062"/>
          <p:cNvGrpSpPr/>
          <p:nvPr/>
        </p:nvGrpSpPr>
        <p:grpSpPr>
          <a:xfrm>
            <a:off x="827584" y="4211524"/>
            <a:ext cx="7265750" cy="3760826"/>
            <a:chOff x="909269" y="6803812"/>
            <a:chExt cx="7265750" cy="3760826"/>
          </a:xfrm>
        </p:grpSpPr>
        <p:pic>
          <p:nvPicPr>
            <p:cNvPr id="50" name="Picture 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925" y="7972350"/>
              <a:ext cx="1459109" cy="1512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5" name="Picture 17" descr="C:\Users\izabely.correa\Desktop\mainframe-coloring-page-442b4943450e978604e1e78aa1608507.png"/>
            <p:cNvPicPr>
              <a:picLocks noChangeAspect="1" noChangeArrowheads="1"/>
            </p:cNvPicPr>
            <p:nvPr/>
          </p:nvPicPr>
          <p:blipFill rotWithShape="1"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05"/>
            <a:stretch/>
          </p:blipFill>
          <p:spPr bwMode="auto">
            <a:xfrm>
              <a:off x="909269" y="8260382"/>
              <a:ext cx="2381179" cy="2250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CaixaDeTexto 25"/>
            <p:cNvSpPr txBox="1"/>
            <p:nvPr/>
          </p:nvSpPr>
          <p:spPr>
            <a:xfrm>
              <a:off x="914184" y="6820222"/>
              <a:ext cx="2433680" cy="255454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RightUp"/>
                <a:lightRig rig="threePt" dir="t"/>
              </a:scene3d>
            </a:bodyPr>
            <a:lstStyle/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MAINFRAME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UNISYS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COBOL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DMS II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SADS</a:t>
              </a:r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3491880" y="6803812"/>
              <a:ext cx="1628097" cy="3760826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pt-BR" sz="3600" spc="300" dirty="0" smtClean="0">
                  <a:latin typeface="Impact" panose="020B0806030902050204" pitchFamily="34" charset="0"/>
                </a:rPr>
                <a:t>FERRAMENTA</a:t>
              </a:r>
              <a:endParaRPr lang="pt-BR" sz="3600" spc="300" dirty="0">
                <a:latin typeface="Impact" panose="020B0806030902050204" pitchFamily="34" charset="0"/>
              </a:endParaRPr>
            </a:p>
          </p:txBody>
        </p:sp>
        <p:grpSp>
          <p:nvGrpSpPr>
            <p:cNvPr id="2048" name="Grupo 2047"/>
            <p:cNvGrpSpPr/>
            <p:nvPr/>
          </p:nvGrpSpPr>
          <p:grpSpPr>
            <a:xfrm>
              <a:off x="5701712" y="6820223"/>
              <a:ext cx="2398680" cy="3744415"/>
              <a:chOff x="5549948" y="6820223"/>
              <a:chExt cx="2533450" cy="3954796"/>
            </a:xfrm>
          </p:grpSpPr>
          <p:sp>
            <p:nvSpPr>
              <p:cNvPr id="58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4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3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5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4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49" name="CaixaDeTexto 2048"/>
            <p:cNvSpPr txBox="1"/>
            <p:nvPr/>
          </p:nvSpPr>
          <p:spPr>
            <a:xfrm>
              <a:off x="5829637" y="6987659"/>
              <a:ext cx="8178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JAVA</a:t>
              </a:r>
              <a:endParaRPr lang="pt-BR" sz="20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8" name="CaixaDeTexto 67"/>
            <p:cNvSpPr txBox="1"/>
            <p:nvPr/>
          </p:nvSpPr>
          <p:spPr>
            <a:xfrm>
              <a:off x="7047926" y="7981919"/>
              <a:ext cx="11128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PL/SQL</a:t>
              </a:r>
              <a:endParaRPr lang="pt-BR" sz="20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9" name="CaixaDeTexto 68"/>
            <p:cNvSpPr txBox="1"/>
            <p:nvPr/>
          </p:nvSpPr>
          <p:spPr>
            <a:xfrm>
              <a:off x="5674676" y="8908454"/>
              <a:ext cx="11689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ORACLE</a:t>
              </a:r>
              <a:endParaRPr lang="pt-BR" sz="20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0" name="CaixaDeTexto 69"/>
            <p:cNvSpPr txBox="1"/>
            <p:nvPr/>
          </p:nvSpPr>
          <p:spPr>
            <a:xfrm>
              <a:off x="7004506" y="9772550"/>
              <a:ext cx="11705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SQL </a:t>
              </a:r>
            </a:p>
            <a:p>
              <a:pPr algn="ctr"/>
              <a:r>
                <a:rPr lang="pt-BR" sz="20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SERVER</a:t>
              </a:r>
              <a:endParaRPr lang="pt-BR" sz="20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2061" name="Conector de seta reta 2060"/>
            <p:cNvCxnSpPr/>
            <p:nvPr/>
          </p:nvCxnSpPr>
          <p:spPr>
            <a:xfrm>
              <a:off x="3009784" y="718594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de seta reta 72"/>
            <p:cNvCxnSpPr/>
            <p:nvPr/>
          </p:nvCxnSpPr>
          <p:spPr>
            <a:xfrm>
              <a:off x="2987824" y="1020459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2" name="CaixaDeTexto 2061"/>
            <p:cNvSpPr txBox="1"/>
            <p:nvPr/>
          </p:nvSpPr>
          <p:spPr>
            <a:xfrm>
              <a:off x="3894510" y="6916942"/>
              <a:ext cx="8531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</a:rPr>
                <a:t>ONLINE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75" name="CaixaDeTexto 74"/>
            <p:cNvSpPr txBox="1"/>
            <p:nvPr/>
          </p:nvSpPr>
          <p:spPr>
            <a:xfrm>
              <a:off x="3879368" y="10184853"/>
              <a:ext cx="7938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>
                  <a:solidFill>
                    <a:schemeClr val="bg1"/>
                  </a:solidFill>
                </a:rPr>
                <a:t>BATCH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620675"/>
      </p:ext>
    </p:extLst>
  </p:cSld>
  <p:clrMapOvr>
    <a:masterClrMapping/>
  </p:clrMapOvr>
</p:sld>
</file>

<file path=ppt/theme/theme1.xml><?xml version="1.0" encoding="utf-8"?>
<a:theme xmlns:a="http://schemas.openxmlformats.org/drawingml/2006/main" name="Emi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6060</TotalTime>
  <Words>3190</Words>
  <Application>Microsoft Office PowerPoint</Application>
  <PresentationFormat>Apresentação na tela (16:9)</PresentationFormat>
  <Paragraphs>579</Paragraphs>
  <Slides>49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49</vt:i4>
      </vt:variant>
    </vt:vector>
  </HeadingPairs>
  <TitlesOfParts>
    <vt:vector size="60" baseType="lpstr">
      <vt:lpstr>Arial</vt:lpstr>
      <vt:lpstr>Merriweather</vt:lpstr>
      <vt:lpstr>Britannic Bold</vt:lpstr>
      <vt:lpstr>Tahoma</vt:lpstr>
      <vt:lpstr>Calibri</vt:lpstr>
      <vt:lpstr>Arial Narrow</vt:lpstr>
      <vt:lpstr>Nixie One</vt:lpstr>
      <vt:lpstr>Open Sans</vt:lpstr>
      <vt:lpstr>Impact</vt:lpstr>
      <vt:lpstr>Emilia template</vt:lpstr>
      <vt:lpstr>Tema do Office</vt:lpstr>
      <vt:lpstr>Migração de Plataforma</vt:lpstr>
      <vt:lpstr>Apresentação do PowerPoint</vt:lpstr>
      <vt:lpstr>Agenda da Apresentação</vt:lpstr>
      <vt:lpstr>MANGATA</vt:lpstr>
      <vt:lpstr>Apresentação do PowerPoint</vt:lpstr>
      <vt:lpstr>Apresentação do PowerPoint</vt:lpstr>
      <vt:lpstr>Apresentação do PowerPoint</vt:lpstr>
      <vt:lpstr>Migração</vt:lpstr>
      <vt:lpstr>MIGRAÇÃO</vt:lpstr>
      <vt:lpstr>Apresentação do PowerPoint</vt:lpstr>
      <vt:lpstr>MIGRAÇÃO</vt:lpstr>
      <vt:lpstr>Apresentação do PowerPoint</vt:lpstr>
      <vt:lpstr>Apresentação do PowerPoint</vt:lpstr>
      <vt:lpstr>VANTAGENS</vt:lpstr>
      <vt:lpstr>VANTAGENS</vt:lpstr>
      <vt:lpstr>Apresentação do PowerPoint</vt:lpstr>
      <vt:lpstr>Tecnologias  Existentes da Migração</vt:lpstr>
      <vt:lpstr>TECNOLOGIA</vt:lpstr>
      <vt:lpstr>TECNOLOGIA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DIFERENCIAL</vt:lpstr>
      <vt:lpstr>DIFERENCIAL</vt:lpstr>
      <vt:lpstr>DIFERENCIAL</vt:lpstr>
      <vt:lpstr>Apresentação do PowerPoint</vt:lpstr>
      <vt:lpstr>Estrutura Básica da Migração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Izabely Correa</dc:creator>
  <cp:lastModifiedBy>Izabely Correa</cp:lastModifiedBy>
  <cp:revision>241</cp:revision>
  <dcterms:modified xsi:type="dcterms:W3CDTF">2018-01-05T17:00:49Z</dcterms:modified>
</cp:coreProperties>
</file>